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1" r:id="rId2"/>
    <p:sldId id="257" r:id="rId3"/>
    <p:sldId id="258" r:id="rId4"/>
    <p:sldId id="338" r:id="rId5"/>
    <p:sldId id="312" r:id="rId6"/>
    <p:sldId id="311" r:id="rId7"/>
    <p:sldId id="322" r:id="rId8"/>
    <p:sldId id="325" r:id="rId9"/>
    <p:sldId id="333" r:id="rId10"/>
    <p:sldId id="310" r:id="rId11"/>
    <p:sldId id="318" r:id="rId12"/>
    <p:sldId id="317" r:id="rId13"/>
    <p:sldId id="326" r:id="rId14"/>
    <p:sldId id="327" r:id="rId15"/>
    <p:sldId id="320" r:id="rId16"/>
    <p:sldId id="316" r:id="rId17"/>
    <p:sldId id="329" r:id="rId18"/>
    <p:sldId id="330" r:id="rId19"/>
    <p:sldId id="337" r:id="rId20"/>
    <p:sldId id="315" r:id="rId21"/>
    <p:sldId id="314" r:id="rId22"/>
    <p:sldId id="313" r:id="rId23"/>
    <p:sldId id="331" r:id="rId24"/>
    <p:sldId id="336" r:id="rId25"/>
    <p:sldId id="335" r:id="rId26"/>
    <p:sldId id="324" r:id="rId27"/>
    <p:sldId id="33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3A545E-9330-48E3-AD50-7D121ACBCE4F}" v="2" dt="2025-02-23T21:32:33.2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660"/>
  </p:normalViewPr>
  <p:slideViewPr>
    <p:cSldViewPr snapToGrid="0">
      <p:cViewPr varScale="1">
        <p:scale>
          <a:sx n="74" d="100"/>
          <a:sy n="74" d="100"/>
        </p:scale>
        <p:origin x="56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Drapala" userId="4b68b3ea-706c-4f57-8a4f-3e6c4fad9839" providerId="ADAL" clId="{353A545E-9330-48E3-AD50-7D121ACBCE4F}"/>
    <pc:docChg chg="undo custSel addSld delSld modSld">
      <pc:chgData name="Steven Drapala" userId="4b68b3ea-706c-4f57-8a4f-3e6c4fad9839" providerId="ADAL" clId="{353A545E-9330-48E3-AD50-7D121ACBCE4F}" dt="2025-02-24T19:53:01.228" v="1194" actId="20577"/>
      <pc:docMkLst>
        <pc:docMk/>
      </pc:docMkLst>
      <pc:sldChg chg="modSp mod">
        <pc:chgData name="Steven Drapala" userId="4b68b3ea-706c-4f57-8a4f-3e6c4fad9839" providerId="ADAL" clId="{353A545E-9330-48E3-AD50-7D121ACBCE4F}" dt="2025-02-23T20:39:46.644" v="9" actId="20577"/>
        <pc:sldMkLst>
          <pc:docMk/>
          <pc:sldMk cId="1177464347" sldId="258"/>
        </pc:sldMkLst>
        <pc:spChg chg="mod">
          <ac:chgData name="Steven Drapala" userId="4b68b3ea-706c-4f57-8a4f-3e6c4fad9839" providerId="ADAL" clId="{353A545E-9330-48E3-AD50-7D121ACBCE4F}" dt="2025-02-23T20:39:46.644" v="9" actId="20577"/>
          <ac:spMkLst>
            <pc:docMk/>
            <pc:sldMk cId="1177464347" sldId="258"/>
            <ac:spMk id="17" creationId="{07726AA1-0C37-2679-5CA7-A916843F22A2}"/>
          </ac:spMkLst>
        </pc:spChg>
      </pc:sldChg>
      <pc:sldChg chg="modSp mod">
        <pc:chgData name="Steven Drapala" userId="4b68b3ea-706c-4f57-8a4f-3e6c4fad9839" providerId="ADAL" clId="{353A545E-9330-48E3-AD50-7D121ACBCE4F}" dt="2025-02-23T20:39:21.685" v="3" actId="20577"/>
        <pc:sldMkLst>
          <pc:docMk/>
          <pc:sldMk cId="1991747469" sldId="261"/>
        </pc:sldMkLst>
        <pc:spChg chg="mod">
          <ac:chgData name="Steven Drapala" userId="4b68b3ea-706c-4f57-8a4f-3e6c4fad9839" providerId="ADAL" clId="{353A545E-9330-48E3-AD50-7D121ACBCE4F}" dt="2025-02-23T20:39:21.685" v="3" actId="20577"/>
          <ac:spMkLst>
            <pc:docMk/>
            <pc:sldMk cId="1991747469" sldId="261"/>
            <ac:spMk id="2" creationId="{75CB2552-D776-BC66-B316-03A7AD5DFC88}"/>
          </ac:spMkLst>
        </pc:spChg>
      </pc:sldChg>
      <pc:sldChg chg="del">
        <pc:chgData name="Steven Drapala" userId="4b68b3ea-706c-4f57-8a4f-3e6c4fad9839" providerId="ADAL" clId="{353A545E-9330-48E3-AD50-7D121ACBCE4F}" dt="2025-02-23T20:40:34.230" v="10" actId="47"/>
        <pc:sldMkLst>
          <pc:docMk/>
          <pc:sldMk cId="516709622" sldId="309"/>
        </pc:sldMkLst>
      </pc:sldChg>
      <pc:sldChg chg="modSp mod">
        <pc:chgData name="Steven Drapala" userId="4b68b3ea-706c-4f57-8a4f-3e6c4fad9839" providerId="ADAL" clId="{353A545E-9330-48E3-AD50-7D121ACBCE4F}" dt="2025-02-24T19:53:01.228" v="1194" actId="20577"/>
        <pc:sldMkLst>
          <pc:docMk/>
          <pc:sldMk cId="590666856" sldId="313"/>
        </pc:sldMkLst>
        <pc:spChg chg="mod">
          <ac:chgData name="Steven Drapala" userId="4b68b3ea-706c-4f57-8a4f-3e6c4fad9839" providerId="ADAL" clId="{353A545E-9330-48E3-AD50-7D121ACBCE4F}" dt="2025-02-24T19:52:55.543" v="1178" actId="20577"/>
          <ac:spMkLst>
            <pc:docMk/>
            <pc:sldMk cId="590666856" sldId="313"/>
            <ac:spMk id="6" creationId="{029F4F69-002B-C10D-41F9-5EFBC7C5A670}"/>
          </ac:spMkLst>
        </pc:spChg>
        <pc:spChg chg="mod">
          <ac:chgData name="Steven Drapala" userId="4b68b3ea-706c-4f57-8a4f-3e6c4fad9839" providerId="ADAL" clId="{353A545E-9330-48E3-AD50-7D121ACBCE4F}" dt="2025-02-24T19:53:01.228" v="1194" actId="20577"/>
          <ac:spMkLst>
            <pc:docMk/>
            <pc:sldMk cId="590666856" sldId="313"/>
            <ac:spMk id="7" creationId="{F065A754-C240-AB53-BEFE-826051EE1FBB}"/>
          </ac:spMkLst>
        </pc:spChg>
      </pc:sldChg>
      <pc:sldChg chg="modSp mod">
        <pc:chgData name="Steven Drapala" userId="4b68b3ea-706c-4f57-8a4f-3e6c4fad9839" providerId="ADAL" clId="{353A545E-9330-48E3-AD50-7D121ACBCE4F}" dt="2025-02-23T20:47:30.700" v="121" actId="6549"/>
        <pc:sldMkLst>
          <pc:docMk/>
          <pc:sldMk cId="917826359" sldId="315"/>
        </pc:sldMkLst>
        <pc:spChg chg="mod">
          <ac:chgData name="Steven Drapala" userId="4b68b3ea-706c-4f57-8a4f-3e6c4fad9839" providerId="ADAL" clId="{353A545E-9330-48E3-AD50-7D121ACBCE4F}" dt="2025-02-23T20:47:30.700" v="121" actId="6549"/>
          <ac:spMkLst>
            <pc:docMk/>
            <pc:sldMk cId="917826359" sldId="315"/>
            <ac:spMk id="7" creationId="{206265EF-5396-DD09-BA41-FF1B1E00D73B}"/>
          </ac:spMkLst>
        </pc:spChg>
      </pc:sldChg>
      <pc:sldChg chg="modSp mod">
        <pc:chgData name="Steven Drapala" userId="4b68b3ea-706c-4f57-8a4f-3e6c4fad9839" providerId="ADAL" clId="{353A545E-9330-48E3-AD50-7D121ACBCE4F}" dt="2025-02-24T19:52:12.115" v="1165" actId="20577"/>
        <pc:sldMkLst>
          <pc:docMk/>
          <pc:sldMk cId="3212703114" sldId="320"/>
        </pc:sldMkLst>
        <pc:spChg chg="mod">
          <ac:chgData name="Steven Drapala" userId="4b68b3ea-706c-4f57-8a4f-3e6c4fad9839" providerId="ADAL" clId="{353A545E-9330-48E3-AD50-7D121ACBCE4F}" dt="2025-02-24T19:52:12.115" v="1165" actId="20577"/>
          <ac:spMkLst>
            <pc:docMk/>
            <pc:sldMk cId="3212703114" sldId="320"/>
            <ac:spMk id="6" creationId="{A47E2062-083A-9029-0417-34D8BFF8B973}"/>
          </ac:spMkLst>
        </pc:spChg>
      </pc:sldChg>
      <pc:sldChg chg="modSp mod">
        <pc:chgData name="Steven Drapala" userId="4b68b3ea-706c-4f57-8a4f-3e6c4fad9839" providerId="ADAL" clId="{353A545E-9330-48E3-AD50-7D121ACBCE4F}" dt="2025-02-23T20:50:22.278" v="168" actId="20577"/>
        <pc:sldMkLst>
          <pc:docMk/>
          <pc:sldMk cId="2613606142" sldId="324"/>
        </pc:sldMkLst>
        <pc:spChg chg="mod">
          <ac:chgData name="Steven Drapala" userId="4b68b3ea-706c-4f57-8a4f-3e6c4fad9839" providerId="ADAL" clId="{353A545E-9330-48E3-AD50-7D121ACBCE4F}" dt="2025-02-23T20:50:22.278" v="168" actId="20577"/>
          <ac:spMkLst>
            <pc:docMk/>
            <pc:sldMk cId="2613606142" sldId="324"/>
            <ac:spMk id="9" creationId="{0A7DEDF4-DCE2-5759-E41A-0C400CBCDDC6}"/>
          </ac:spMkLst>
        </pc:spChg>
      </pc:sldChg>
      <pc:sldChg chg="modSp mod">
        <pc:chgData name="Steven Drapala" userId="4b68b3ea-706c-4f57-8a4f-3e6c4fad9839" providerId="ADAL" clId="{353A545E-9330-48E3-AD50-7D121ACBCE4F}" dt="2025-02-23T20:54:59.982" v="197" actId="20577"/>
        <pc:sldMkLst>
          <pc:docMk/>
          <pc:sldMk cId="4199467764" sldId="327"/>
        </pc:sldMkLst>
        <pc:spChg chg="mod">
          <ac:chgData name="Steven Drapala" userId="4b68b3ea-706c-4f57-8a4f-3e6c4fad9839" providerId="ADAL" clId="{353A545E-9330-48E3-AD50-7D121ACBCE4F}" dt="2025-02-23T20:54:59.982" v="197" actId="20577"/>
          <ac:spMkLst>
            <pc:docMk/>
            <pc:sldMk cId="4199467764" sldId="327"/>
            <ac:spMk id="10" creationId="{472E64BC-7863-383E-5C96-245E3C962D20}"/>
          </ac:spMkLst>
        </pc:spChg>
      </pc:sldChg>
      <pc:sldChg chg="addSp delSp modSp mod">
        <pc:chgData name="Steven Drapala" userId="4b68b3ea-706c-4f57-8a4f-3e6c4fad9839" providerId="ADAL" clId="{353A545E-9330-48E3-AD50-7D121ACBCE4F}" dt="2025-02-23T20:45:30.625" v="82" actId="20577"/>
        <pc:sldMkLst>
          <pc:docMk/>
          <pc:sldMk cId="3565199227" sldId="330"/>
        </pc:sldMkLst>
        <pc:spChg chg="add mod">
          <ac:chgData name="Steven Drapala" userId="4b68b3ea-706c-4f57-8a4f-3e6c4fad9839" providerId="ADAL" clId="{353A545E-9330-48E3-AD50-7D121ACBCE4F}" dt="2025-02-23T20:45:30.625" v="82" actId="20577"/>
          <ac:spMkLst>
            <pc:docMk/>
            <pc:sldMk cId="3565199227" sldId="330"/>
            <ac:spMk id="6" creationId="{6A4203CB-8B11-8CD7-CC36-CF93AE40735C}"/>
          </ac:spMkLst>
        </pc:spChg>
        <pc:spChg chg="del">
          <ac:chgData name="Steven Drapala" userId="4b68b3ea-706c-4f57-8a4f-3e6c4fad9839" providerId="ADAL" clId="{353A545E-9330-48E3-AD50-7D121ACBCE4F}" dt="2025-02-23T20:43:18.410" v="37" actId="478"/>
          <ac:spMkLst>
            <pc:docMk/>
            <pc:sldMk cId="3565199227" sldId="330"/>
            <ac:spMk id="9" creationId="{696291FC-91E2-938C-0EAB-7120ACC88751}"/>
          </ac:spMkLst>
        </pc:spChg>
        <pc:spChg chg="del">
          <ac:chgData name="Steven Drapala" userId="4b68b3ea-706c-4f57-8a4f-3e6c4fad9839" providerId="ADAL" clId="{353A545E-9330-48E3-AD50-7D121ACBCE4F}" dt="2025-02-23T20:43:11.524" v="35" actId="478"/>
          <ac:spMkLst>
            <pc:docMk/>
            <pc:sldMk cId="3565199227" sldId="330"/>
            <ac:spMk id="13" creationId="{ADFE85D3-34F0-1897-7CCC-90E620FE5427}"/>
          </ac:spMkLst>
        </pc:spChg>
        <pc:spChg chg="del mod">
          <ac:chgData name="Steven Drapala" userId="4b68b3ea-706c-4f57-8a4f-3e6c4fad9839" providerId="ADAL" clId="{353A545E-9330-48E3-AD50-7D121ACBCE4F}" dt="2025-02-23T20:43:15.301" v="36" actId="478"/>
          <ac:spMkLst>
            <pc:docMk/>
            <pc:sldMk cId="3565199227" sldId="330"/>
            <ac:spMk id="15" creationId="{247378E3-A620-7E8A-4A0C-1F044AE97199}"/>
          </ac:spMkLst>
        </pc:spChg>
      </pc:sldChg>
      <pc:sldChg chg="addSp delSp modSp mod">
        <pc:chgData name="Steven Drapala" userId="4b68b3ea-706c-4f57-8a4f-3e6c4fad9839" providerId="ADAL" clId="{353A545E-9330-48E3-AD50-7D121ACBCE4F}" dt="2025-02-23T20:57:25.306" v="218" actId="1076"/>
        <pc:sldMkLst>
          <pc:docMk/>
          <pc:sldMk cId="3991996461" sldId="331"/>
        </pc:sldMkLst>
        <pc:spChg chg="add mod">
          <ac:chgData name="Steven Drapala" userId="4b68b3ea-706c-4f57-8a4f-3e6c4fad9839" providerId="ADAL" clId="{353A545E-9330-48E3-AD50-7D121ACBCE4F}" dt="2025-02-23T20:57:25.306" v="218" actId="1076"/>
          <ac:spMkLst>
            <pc:docMk/>
            <pc:sldMk cId="3991996461" sldId="331"/>
            <ac:spMk id="2" creationId="{A644016A-5084-4911-0591-E0FE4F9C21F6}"/>
          </ac:spMkLst>
        </pc:spChg>
        <pc:spChg chg="del">
          <ac:chgData name="Steven Drapala" userId="4b68b3ea-706c-4f57-8a4f-3e6c4fad9839" providerId="ADAL" clId="{353A545E-9330-48E3-AD50-7D121ACBCE4F}" dt="2025-02-23T20:55:53.819" v="199" actId="478"/>
          <ac:spMkLst>
            <pc:docMk/>
            <pc:sldMk cId="3991996461" sldId="331"/>
            <ac:spMk id="10" creationId="{7266B42B-B10B-97E7-ED8F-268BF729C746}"/>
          </ac:spMkLst>
        </pc:spChg>
        <pc:spChg chg="del">
          <ac:chgData name="Steven Drapala" userId="4b68b3ea-706c-4f57-8a4f-3e6c4fad9839" providerId="ADAL" clId="{353A545E-9330-48E3-AD50-7D121ACBCE4F}" dt="2025-02-23T20:55:51.102" v="198" actId="478"/>
          <ac:spMkLst>
            <pc:docMk/>
            <pc:sldMk cId="3991996461" sldId="331"/>
            <ac:spMk id="12" creationId="{549C07AB-1665-3319-D197-2D0054D31C4B}"/>
          </ac:spMkLst>
        </pc:spChg>
      </pc:sldChg>
      <pc:sldChg chg="delSp modSp del mod">
        <pc:chgData name="Steven Drapala" userId="4b68b3ea-706c-4f57-8a4f-3e6c4fad9839" providerId="ADAL" clId="{353A545E-9330-48E3-AD50-7D121ACBCE4F}" dt="2025-02-23T21:32:48.785" v="223" actId="47"/>
        <pc:sldMkLst>
          <pc:docMk/>
          <pc:sldMk cId="3219046477" sldId="332"/>
        </pc:sldMkLst>
        <pc:spChg chg="del mod">
          <ac:chgData name="Steven Drapala" userId="4b68b3ea-706c-4f57-8a4f-3e6c4fad9839" providerId="ADAL" clId="{353A545E-9330-48E3-AD50-7D121ACBCE4F}" dt="2025-02-23T20:50:12.888" v="162"/>
          <ac:spMkLst>
            <pc:docMk/>
            <pc:sldMk cId="3219046477" sldId="332"/>
            <ac:spMk id="7" creationId="{2829CA59-27B5-5F54-3ACD-85F30A0CB338}"/>
          </ac:spMkLst>
        </pc:spChg>
      </pc:sldChg>
      <pc:sldChg chg="modSp mod">
        <pc:chgData name="Steven Drapala" userId="4b68b3ea-706c-4f57-8a4f-3e6c4fad9839" providerId="ADAL" clId="{353A545E-9330-48E3-AD50-7D121ACBCE4F}" dt="2025-02-23T21:33:00.289" v="225" actId="20577"/>
        <pc:sldMkLst>
          <pc:docMk/>
          <pc:sldMk cId="3618529686" sldId="334"/>
        </pc:sldMkLst>
        <pc:spChg chg="mod">
          <ac:chgData name="Steven Drapala" userId="4b68b3ea-706c-4f57-8a4f-3e6c4fad9839" providerId="ADAL" clId="{353A545E-9330-48E3-AD50-7D121ACBCE4F}" dt="2025-02-23T21:33:00.289" v="225" actId="20577"/>
          <ac:spMkLst>
            <pc:docMk/>
            <pc:sldMk cId="3618529686" sldId="334"/>
            <ac:spMk id="6" creationId="{84434CC9-C1E7-2254-311C-2CB3A35A77A6}"/>
          </ac:spMkLst>
        </pc:spChg>
        <pc:spChg chg="mod">
          <ac:chgData name="Steven Drapala" userId="4b68b3ea-706c-4f57-8a4f-3e6c4fad9839" providerId="ADAL" clId="{353A545E-9330-48E3-AD50-7D121ACBCE4F}" dt="2025-02-23T20:50:57.388" v="178" actId="20577"/>
          <ac:spMkLst>
            <pc:docMk/>
            <pc:sldMk cId="3618529686" sldId="334"/>
            <ac:spMk id="9" creationId="{B7B2F79D-45DC-CAAC-0899-2BDC27132A69}"/>
          </ac:spMkLst>
        </pc:spChg>
      </pc:sldChg>
      <pc:sldChg chg="addSp delSp modSp mod">
        <pc:chgData name="Steven Drapala" userId="4b68b3ea-706c-4f57-8a4f-3e6c4fad9839" providerId="ADAL" clId="{353A545E-9330-48E3-AD50-7D121ACBCE4F}" dt="2025-02-23T21:32:40.465" v="222" actId="1076"/>
        <pc:sldMkLst>
          <pc:docMk/>
          <pc:sldMk cId="4130568533" sldId="335"/>
        </pc:sldMkLst>
        <pc:spChg chg="add mod">
          <ac:chgData name="Steven Drapala" userId="4b68b3ea-706c-4f57-8a4f-3e6c4fad9839" providerId="ADAL" clId="{353A545E-9330-48E3-AD50-7D121ACBCE4F}" dt="2025-02-23T21:32:40.465" v="222" actId="1076"/>
          <ac:spMkLst>
            <pc:docMk/>
            <pc:sldMk cId="4130568533" sldId="335"/>
            <ac:spMk id="2" creationId="{410C5664-B045-B6AB-F033-87E2FB1A388F}"/>
          </ac:spMkLst>
        </pc:spChg>
        <pc:spChg chg="del">
          <ac:chgData name="Steven Drapala" userId="4b68b3ea-706c-4f57-8a4f-3e6c4fad9839" providerId="ADAL" clId="{353A545E-9330-48E3-AD50-7D121ACBCE4F}" dt="2025-02-23T21:31:54.780" v="219" actId="478"/>
          <ac:spMkLst>
            <pc:docMk/>
            <pc:sldMk cId="4130568533" sldId="335"/>
            <ac:spMk id="8" creationId="{5C37C449-8455-156E-C2CF-780A16FA0F35}"/>
          </ac:spMkLst>
        </pc:spChg>
        <pc:spChg chg="mod">
          <ac:chgData name="Steven Drapala" userId="4b68b3ea-706c-4f57-8a4f-3e6c4fad9839" providerId="ADAL" clId="{353A545E-9330-48E3-AD50-7D121ACBCE4F}" dt="2025-02-23T21:31:59.900" v="220" actId="1076"/>
          <ac:spMkLst>
            <pc:docMk/>
            <pc:sldMk cId="4130568533" sldId="335"/>
            <ac:spMk id="12" creationId="{9E776EFD-56C3-E5AD-399A-C2262120624D}"/>
          </ac:spMkLst>
        </pc:spChg>
      </pc:sldChg>
      <pc:sldChg chg="add">
        <pc:chgData name="Steven Drapala" userId="4b68b3ea-706c-4f57-8a4f-3e6c4fad9839" providerId="ADAL" clId="{353A545E-9330-48E3-AD50-7D121ACBCE4F}" dt="2025-02-23T20:43:00.232" v="34" actId="2890"/>
        <pc:sldMkLst>
          <pc:docMk/>
          <pc:sldMk cId="492848229" sldId="337"/>
        </pc:sldMkLst>
      </pc:sldChg>
      <pc:sldChg chg="addSp delSp modSp add mod">
        <pc:chgData name="Steven Drapala" userId="4b68b3ea-706c-4f57-8a4f-3e6c4fad9839" providerId="ADAL" clId="{353A545E-9330-48E3-AD50-7D121ACBCE4F}" dt="2025-02-24T19:51:19.263" v="1152" actId="1076"/>
        <pc:sldMkLst>
          <pc:docMk/>
          <pc:sldMk cId="1326955680" sldId="338"/>
        </pc:sldMkLst>
        <pc:spChg chg="add del mod">
          <ac:chgData name="Steven Drapala" userId="4b68b3ea-706c-4f57-8a4f-3e6c4fad9839" providerId="ADAL" clId="{353A545E-9330-48E3-AD50-7D121ACBCE4F}" dt="2025-02-24T19:47:50.093" v="796" actId="20577"/>
          <ac:spMkLst>
            <pc:docMk/>
            <pc:sldMk cId="1326955680" sldId="338"/>
            <ac:spMk id="2" creationId="{F17B23B7-A054-8C53-0A14-75F327970025}"/>
          </ac:spMkLst>
        </pc:spChg>
        <pc:spChg chg="mod">
          <ac:chgData name="Steven Drapala" userId="4b68b3ea-706c-4f57-8a4f-3e6c4fad9839" providerId="ADAL" clId="{353A545E-9330-48E3-AD50-7D121ACBCE4F}" dt="2025-02-24T19:51:19.263" v="1152" actId="1076"/>
          <ac:spMkLst>
            <pc:docMk/>
            <pc:sldMk cId="1326955680" sldId="338"/>
            <ac:spMk id="13" creationId="{2FA991A4-5286-A94E-EBEA-C1514131D96B}"/>
          </ac:spMkLst>
        </pc:spChg>
        <pc:spChg chg="del">
          <ac:chgData name="Steven Drapala" userId="4b68b3ea-706c-4f57-8a4f-3e6c4fad9839" providerId="ADAL" clId="{353A545E-9330-48E3-AD50-7D121ACBCE4F}" dt="2025-02-24T19:46:56.912" v="735" actId="478"/>
          <ac:spMkLst>
            <pc:docMk/>
            <pc:sldMk cId="1326955680" sldId="338"/>
            <ac:spMk id="17" creationId="{698400D5-AF14-81D6-C61D-40D61F82EDB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2/24/2025</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5" name="Content Placeholder 4" descr="Logo&#10;&#10;Description automatically generated">
            <a:extLst>
              <a:ext uri="{FF2B5EF4-FFF2-40B4-BE49-F238E27FC236}">
                <a16:creationId xmlns:a16="http://schemas.microsoft.com/office/drawing/2014/main" id="{951373F5-72F6-F8CE-C5D9-565EDE3E9FD8}"/>
              </a:ext>
            </a:extLst>
          </p:cNvPr>
          <p:cNvPicPr>
            <a:picLocks noGrp="1" noChangeAspect="1"/>
          </p:cNvPicPr>
          <p:nvPr>
            <p:ph idx="1"/>
          </p:nvPr>
        </p:nvPicPr>
        <p:blipFill>
          <a:blip r:embed="rId3"/>
          <a:stretch>
            <a:fillRect/>
          </a:stretch>
        </p:blipFill>
        <p:spPr>
          <a:xfrm>
            <a:off x="1411549" y="995481"/>
            <a:ext cx="4783809" cy="4523896"/>
          </a:xfrm>
        </p:spPr>
      </p:pic>
      <p:sp>
        <p:nvSpPr>
          <p:cNvPr id="2" name="Title 1">
            <a:extLst>
              <a:ext uri="{FF2B5EF4-FFF2-40B4-BE49-F238E27FC236}">
                <a16:creationId xmlns:a16="http://schemas.microsoft.com/office/drawing/2014/main" id="{75CB2552-D776-BC66-B316-03A7AD5DFC88}"/>
              </a:ext>
            </a:extLst>
          </p:cNvPr>
          <p:cNvSpPr>
            <a:spLocks noGrp="1"/>
          </p:cNvSpPr>
          <p:nvPr>
            <p:ph type="title"/>
          </p:nvPr>
        </p:nvSpPr>
        <p:spPr>
          <a:xfrm>
            <a:off x="5424257" y="386094"/>
            <a:ext cx="6427434" cy="5742669"/>
          </a:xfrm>
        </p:spPr>
        <p:txBody>
          <a:bodyPr>
            <a:noAutofit/>
          </a:bodyPr>
          <a:lstStyle/>
          <a:p>
            <a:r>
              <a:rPr lang="en-CA" sz="6000" b="1" dirty="0"/>
              <a:t>Grade 10/11/12</a:t>
            </a:r>
            <a:br>
              <a:rPr lang="en-CA" sz="6000" b="1" dirty="0"/>
            </a:br>
            <a:r>
              <a:rPr lang="en-CA" sz="6000" b="1" dirty="0"/>
              <a:t>Course Selection </a:t>
            </a:r>
            <a:br>
              <a:rPr lang="en-CA" sz="6000" b="1" dirty="0"/>
            </a:br>
            <a:r>
              <a:rPr lang="en-CA" sz="6000" b="1" dirty="0"/>
              <a:t>2025-2026</a:t>
            </a:r>
            <a:br>
              <a:rPr lang="en-CA" sz="6000" b="1" dirty="0"/>
            </a:br>
            <a:r>
              <a:rPr lang="en-CA" sz="6000" b="1" dirty="0">
                <a:solidFill>
                  <a:srgbClr val="C00000"/>
                </a:solidFill>
              </a:rPr>
              <a:t>Planning for Graduation</a:t>
            </a:r>
          </a:p>
        </p:txBody>
      </p:sp>
    </p:spTree>
    <p:extLst>
      <p:ext uri="{BB962C8B-B14F-4D97-AF65-F5344CB8AC3E}">
        <p14:creationId xmlns:p14="http://schemas.microsoft.com/office/powerpoint/2010/main" val="1991747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618912" y="141745"/>
            <a:ext cx="1482010" cy="1401490"/>
          </a:xfrm>
        </p:spPr>
      </p:pic>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sp>
        <p:nvSpPr>
          <p:cNvPr id="2" name="TextBox 1">
            <a:extLst>
              <a:ext uri="{FF2B5EF4-FFF2-40B4-BE49-F238E27FC236}">
                <a16:creationId xmlns:a16="http://schemas.microsoft.com/office/drawing/2014/main" id="{E0688E2F-0B2E-69C6-BACE-42466EE19B6E}"/>
              </a:ext>
            </a:extLst>
          </p:cNvPr>
          <p:cNvSpPr txBox="1"/>
          <p:nvPr/>
        </p:nvSpPr>
        <p:spPr>
          <a:xfrm>
            <a:off x="1929674" y="242325"/>
            <a:ext cx="8689238" cy="1200329"/>
          </a:xfrm>
          <a:prstGeom prst="rect">
            <a:avLst/>
          </a:prstGeom>
          <a:noFill/>
        </p:spPr>
        <p:txBody>
          <a:bodyPr wrap="none" rtlCol="0">
            <a:spAutoFit/>
          </a:bodyPr>
          <a:lstStyle/>
          <a:p>
            <a:r>
              <a:rPr lang="en-CA" sz="7200" dirty="0">
                <a:latin typeface="+mj-lt"/>
              </a:rPr>
              <a:t>Social Studies Options</a:t>
            </a:r>
          </a:p>
        </p:txBody>
      </p:sp>
      <p:sp>
        <p:nvSpPr>
          <p:cNvPr id="5" name="TextBox 4">
            <a:extLst>
              <a:ext uri="{FF2B5EF4-FFF2-40B4-BE49-F238E27FC236}">
                <a16:creationId xmlns:a16="http://schemas.microsoft.com/office/drawing/2014/main" id="{C2C97BA4-DDC5-6E34-318F-53C3AE78A69B}"/>
              </a:ext>
            </a:extLst>
          </p:cNvPr>
          <p:cNvSpPr txBox="1"/>
          <p:nvPr/>
        </p:nvSpPr>
        <p:spPr>
          <a:xfrm>
            <a:off x="1638670" y="2046519"/>
            <a:ext cx="4635623" cy="1200329"/>
          </a:xfrm>
          <a:prstGeom prst="rect">
            <a:avLst/>
          </a:prstGeom>
          <a:noFill/>
        </p:spPr>
        <p:txBody>
          <a:bodyPr wrap="square" rtlCol="0">
            <a:spAutoFit/>
          </a:bodyPr>
          <a:lstStyle/>
          <a:p>
            <a:r>
              <a:rPr lang="en-CA" sz="3600" b="1" dirty="0">
                <a:solidFill>
                  <a:srgbClr val="C00000"/>
                </a:solidFill>
              </a:rPr>
              <a:t>Grade 10</a:t>
            </a:r>
          </a:p>
          <a:p>
            <a:pPr marL="285750" indent="-285750">
              <a:buClr>
                <a:srgbClr val="C00000"/>
              </a:buClr>
              <a:buSzPct val="120000"/>
              <a:buFont typeface="Arial" panose="020B0604020202020204" pitchFamily="34" charset="0"/>
              <a:buChar char="•"/>
            </a:pPr>
            <a:r>
              <a:rPr lang="en-CA" sz="3600" dirty="0"/>
              <a:t>Social Studies 10</a:t>
            </a:r>
          </a:p>
        </p:txBody>
      </p:sp>
      <p:sp>
        <p:nvSpPr>
          <p:cNvPr id="6" name="TextBox 5">
            <a:extLst>
              <a:ext uri="{FF2B5EF4-FFF2-40B4-BE49-F238E27FC236}">
                <a16:creationId xmlns:a16="http://schemas.microsoft.com/office/drawing/2014/main" id="{B06D7BBB-F6B5-1DD2-2256-7117BD301753}"/>
              </a:ext>
            </a:extLst>
          </p:cNvPr>
          <p:cNvSpPr txBox="1"/>
          <p:nvPr/>
        </p:nvSpPr>
        <p:spPr>
          <a:xfrm>
            <a:off x="5864442" y="2046519"/>
            <a:ext cx="6084903" cy="3416320"/>
          </a:xfrm>
          <a:prstGeom prst="rect">
            <a:avLst/>
          </a:prstGeom>
          <a:noFill/>
        </p:spPr>
        <p:txBody>
          <a:bodyPr wrap="square" rtlCol="0">
            <a:spAutoFit/>
          </a:bodyPr>
          <a:lstStyle/>
          <a:p>
            <a:r>
              <a:rPr lang="en-CA" sz="3600" b="1" dirty="0">
                <a:solidFill>
                  <a:srgbClr val="C00000"/>
                </a:solidFill>
              </a:rPr>
              <a:t>Grade 11/12</a:t>
            </a:r>
            <a:endParaRPr lang="en-CA" sz="3600" dirty="0"/>
          </a:p>
          <a:p>
            <a:pPr marL="285750" indent="-285750">
              <a:buClr>
                <a:srgbClr val="C00000"/>
              </a:buClr>
              <a:buSzPct val="120000"/>
              <a:buFont typeface="Arial" panose="020B0604020202020204" pitchFamily="34" charset="0"/>
              <a:buChar char="•"/>
            </a:pPr>
            <a:r>
              <a:rPr lang="en-US" sz="3600" dirty="0">
                <a:effectLst/>
                <a:ea typeface="Times New Roman" panose="02020603050405020304" pitchFamily="18" charset="0"/>
              </a:rPr>
              <a:t>20</a:t>
            </a:r>
            <a:r>
              <a:rPr lang="en-US" sz="3600" baseline="30000" dirty="0">
                <a:effectLst/>
                <a:ea typeface="Times New Roman" panose="02020603050405020304" pitchFamily="18" charset="0"/>
              </a:rPr>
              <a:t>th</a:t>
            </a:r>
            <a:r>
              <a:rPr lang="en-US" sz="3600" dirty="0">
                <a:effectLst/>
                <a:ea typeface="Times New Roman" panose="02020603050405020304" pitchFamily="18" charset="0"/>
              </a:rPr>
              <a:t> Century World History 12</a:t>
            </a:r>
          </a:p>
          <a:p>
            <a:pPr marL="285750" indent="-285750">
              <a:buClr>
                <a:srgbClr val="C00000"/>
              </a:buClr>
              <a:buSzPct val="120000"/>
              <a:buFont typeface="Arial" panose="020B0604020202020204" pitchFamily="34" charset="0"/>
              <a:buChar char="•"/>
            </a:pPr>
            <a:r>
              <a:rPr lang="en-US" sz="3600" dirty="0">
                <a:effectLst/>
                <a:ea typeface="Times New Roman" panose="02020603050405020304" pitchFamily="18" charset="0"/>
              </a:rPr>
              <a:t>Law Studies 12</a:t>
            </a:r>
          </a:p>
          <a:p>
            <a:pPr marL="285750" indent="-285750">
              <a:buClr>
                <a:srgbClr val="C00000"/>
              </a:buClr>
              <a:buSzPct val="120000"/>
              <a:buFont typeface="Arial" panose="020B0604020202020204" pitchFamily="34" charset="0"/>
              <a:buChar char="•"/>
            </a:pPr>
            <a:r>
              <a:rPr lang="en-US" sz="3600" dirty="0">
                <a:effectLst/>
                <a:ea typeface="Arial" panose="020B0604020202020204" pitchFamily="34" charset="0"/>
              </a:rPr>
              <a:t>BC First Peoples 12</a:t>
            </a:r>
            <a:r>
              <a:rPr lang="en-US" sz="3600" dirty="0">
                <a:effectLst/>
                <a:ea typeface="Times New Roman" panose="02020603050405020304" pitchFamily="18" charset="0"/>
              </a:rPr>
              <a:t> </a:t>
            </a:r>
          </a:p>
          <a:p>
            <a:pPr marL="285750" indent="-285750">
              <a:buClr>
                <a:srgbClr val="C00000"/>
              </a:buClr>
              <a:buSzPct val="120000"/>
              <a:buFont typeface="Arial" panose="020B0604020202020204" pitchFamily="34" charset="0"/>
              <a:buChar char="•"/>
            </a:pPr>
            <a:r>
              <a:rPr lang="en-US" sz="3600" dirty="0">
                <a:effectLst/>
                <a:ea typeface="Times New Roman" panose="02020603050405020304" pitchFamily="18" charset="0"/>
              </a:rPr>
              <a:t>Contemporary Indigenous Studies 12 </a:t>
            </a:r>
            <a:endParaRPr lang="en-CA" sz="3600" dirty="0"/>
          </a:p>
        </p:txBody>
      </p:sp>
    </p:spTree>
    <p:extLst>
      <p:ext uri="{BB962C8B-B14F-4D97-AF65-F5344CB8AC3E}">
        <p14:creationId xmlns:p14="http://schemas.microsoft.com/office/powerpoint/2010/main" val="1261062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618912" y="141745"/>
            <a:ext cx="1482010" cy="1401490"/>
          </a:xfrm>
        </p:spPr>
      </p:pic>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sp>
        <p:nvSpPr>
          <p:cNvPr id="2" name="TextBox 1">
            <a:extLst>
              <a:ext uri="{FF2B5EF4-FFF2-40B4-BE49-F238E27FC236}">
                <a16:creationId xmlns:a16="http://schemas.microsoft.com/office/drawing/2014/main" id="{6BA4CE8E-1394-EE84-A08D-6DF7E7C64A79}"/>
              </a:ext>
            </a:extLst>
          </p:cNvPr>
          <p:cNvSpPr txBox="1"/>
          <p:nvPr/>
        </p:nvSpPr>
        <p:spPr>
          <a:xfrm>
            <a:off x="1929673" y="242325"/>
            <a:ext cx="8483833" cy="1200329"/>
          </a:xfrm>
          <a:prstGeom prst="rect">
            <a:avLst/>
          </a:prstGeom>
          <a:noFill/>
        </p:spPr>
        <p:txBody>
          <a:bodyPr wrap="square" rtlCol="0">
            <a:spAutoFit/>
          </a:bodyPr>
          <a:lstStyle/>
          <a:p>
            <a:pPr algn="ctr"/>
            <a:r>
              <a:rPr lang="en-CA" sz="7200" dirty="0">
                <a:latin typeface="+mj-lt"/>
              </a:rPr>
              <a:t>Science Options</a:t>
            </a:r>
          </a:p>
        </p:txBody>
      </p:sp>
      <p:sp>
        <p:nvSpPr>
          <p:cNvPr id="5" name="TextBox 4">
            <a:extLst>
              <a:ext uri="{FF2B5EF4-FFF2-40B4-BE49-F238E27FC236}">
                <a16:creationId xmlns:a16="http://schemas.microsoft.com/office/drawing/2014/main" id="{BF4F3544-E058-9136-6CCF-E7F5E9AB496C}"/>
              </a:ext>
            </a:extLst>
          </p:cNvPr>
          <p:cNvSpPr txBox="1"/>
          <p:nvPr/>
        </p:nvSpPr>
        <p:spPr>
          <a:xfrm>
            <a:off x="1295293" y="1794984"/>
            <a:ext cx="2673026" cy="1200329"/>
          </a:xfrm>
          <a:prstGeom prst="rect">
            <a:avLst/>
          </a:prstGeom>
          <a:noFill/>
        </p:spPr>
        <p:txBody>
          <a:bodyPr wrap="square" rtlCol="0">
            <a:spAutoFit/>
          </a:bodyPr>
          <a:lstStyle/>
          <a:p>
            <a:r>
              <a:rPr lang="en-CA" sz="3600" b="1" dirty="0">
                <a:solidFill>
                  <a:srgbClr val="C00000"/>
                </a:solidFill>
              </a:rPr>
              <a:t>Grade 10</a:t>
            </a:r>
          </a:p>
          <a:p>
            <a:pPr marL="285750" indent="-285750">
              <a:buClr>
                <a:srgbClr val="C00000"/>
              </a:buClr>
              <a:buSzPct val="120000"/>
              <a:buFont typeface="Arial" panose="020B0604020202020204" pitchFamily="34" charset="0"/>
              <a:buChar char="•"/>
            </a:pPr>
            <a:r>
              <a:rPr lang="en-CA" sz="3600" dirty="0"/>
              <a:t>Science 10</a:t>
            </a:r>
          </a:p>
        </p:txBody>
      </p:sp>
      <p:sp>
        <p:nvSpPr>
          <p:cNvPr id="6" name="TextBox 5">
            <a:extLst>
              <a:ext uri="{FF2B5EF4-FFF2-40B4-BE49-F238E27FC236}">
                <a16:creationId xmlns:a16="http://schemas.microsoft.com/office/drawing/2014/main" id="{B3640276-320C-DC20-3F0C-77668E2E90C5}"/>
              </a:ext>
            </a:extLst>
          </p:cNvPr>
          <p:cNvSpPr txBox="1"/>
          <p:nvPr/>
        </p:nvSpPr>
        <p:spPr>
          <a:xfrm>
            <a:off x="4084152" y="1794984"/>
            <a:ext cx="3888419" cy="3970318"/>
          </a:xfrm>
          <a:prstGeom prst="rect">
            <a:avLst/>
          </a:prstGeom>
          <a:noFill/>
        </p:spPr>
        <p:txBody>
          <a:bodyPr wrap="square" rtlCol="0">
            <a:spAutoFit/>
          </a:bodyPr>
          <a:lstStyle/>
          <a:p>
            <a:r>
              <a:rPr lang="en-CA" sz="3600" b="1" dirty="0">
                <a:solidFill>
                  <a:srgbClr val="C00000"/>
                </a:solidFill>
              </a:rPr>
              <a:t>Grade 11</a:t>
            </a:r>
            <a:endParaRPr lang="en-CA" sz="3600" dirty="0"/>
          </a:p>
          <a:p>
            <a:pPr marL="285750" indent="-285750">
              <a:buClr>
                <a:srgbClr val="C00000"/>
              </a:buClr>
              <a:buSzPct val="120000"/>
              <a:buFont typeface="Arial" panose="020B0604020202020204" pitchFamily="34" charset="0"/>
              <a:buChar char="•"/>
            </a:pPr>
            <a:r>
              <a:rPr lang="en-CA" sz="3600" dirty="0"/>
              <a:t>Chemistry 11</a:t>
            </a:r>
          </a:p>
          <a:p>
            <a:pPr marL="285750" indent="-285750">
              <a:buClr>
                <a:srgbClr val="C00000"/>
              </a:buClr>
              <a:buSzPct val="120000"/>
              <a:buFont typeface="Arial" panose="020B0604020202020204" pitchFamily="34" charset="0"/>
              <a:buChar char="•"/>
            </a:pPr>
            <a:r>
              <a:rPr lang="en-CA" sz="3600" dirty="0"/>
              <a:t>Life Science 11</a:t>
            </a:r>
          </a:p>
          <a:p>
            <a:pPr marL="285750" indent="-285750">
              <a:buClr>
                <a:srgbClr val="C00000"/>
              </a:buClr>
              <a:buSzPct val="120000"/>
              <a:buFont typeface="Arial" panose="020B0604020202020204" pitchFamily="34" charset="0"/>
              <a:buChar char="•"/>
            </a:pPr>
            <a:r>
              <a:rPr lang="en-CA" sz="3600" dirty="0"/>
              <a:t>Physics 11</a:t>
            </a:r>
          </a:p>
          <a:p>
            <a:pPr marL="285750" indent="-285750">
              <a:buClr>
                <a:srgbClr val="C00000"/>
              </a:buClr>
              <a:buSzPct val="120000"/>
              <a:buFont typeface="Arial" panose="020B0604020202020204" pitchFamily="34" charset="0"/>
              <a:buChar char="•"/>
            </a:pPr>
            <a:r>
              <a:rPr lang="en-CA" sz="3600" dirty="0"/>
              <a:t>Environmental Science 11</a:t>
            </a:r>
          </a:p>
          <a:p>
            <a:pPr marL="285750" indent="-285750">
              <a:buClr>
                <a:srgbClr val="C00000"/>
              </a:buClr>
              <a:buSzPct val="120000"/>
              <a:buFont typeface="Arial" panose="020B0604020202020204" pitchFamily="34" charset="0"/>
              <a:buChar char="•"/>
            </a:pPr>
            <a:r>
              <a:rPr lang="en-CA" sz="3600" dirty="0"/>
              <a:t>Horticulture 11</a:t>
            </a:r>
          </a:p>
        </p:txBody>
      </p:sp>
      <p:sp>
        <p:nvSpPr>
          <p:cNvPr id="7" name="TextBox 6">
            <a:extLst>
              <a:ext uri="{FF2B5EF4-FFF2-40B4-BE49-F238E27FC236}">
                <a16:creationId xmlns:a16="http://schemas.microsoft.com/office/drawing/2014/main" id="{5AFB22E8-DBD5-F9D2-B89B-31E1F613BC12}"/>
              </a:ext>
            </a:extLst>
          </p:cNvPr>
          <p:cNvSpPr txBox="1"/>
          <p:nvPr/>
        </p:nvSpPr>
        <p:spPr>
          <a:xfrm>
            <a:off x="8088405" y="1794984"/>
            <a:ext cx="3888419" cy="2308324"/>
          </a:xfrm>
          <a:prstGeom prst="rect">
            <a:avLst/>
          </a:prstGeom>
          <a:noFill/>
        </p:spPr>
        <p:txBody>
          <a:bodyPr wrap="square" rtlCol="0">
            <a:spAutoFit/>
          </a:bodyPr>
          <a:lstStyle/>
          <a:p>
            <a:r>
              <a:rPr lang="en-CA" sz="3600" b="1" dirty="0">
                <a:solidFill>
                  <a:srgbClr val="C00000"/>
                </a:solidFill>
              </a:rPr>
              <a:t>Grade 12</a:t>
            </a:r>
            <a:endParaRPr lang="en-CA" sz="3600" dirty="0"/>
          </a:p>
          <a:p>
            <a:pPr marL="285750" indent="-285750">
              <a:buClr>
                <a:srgbClr val="C00000"/>
              </a:buClr>
              <a:buSzPct val="120000"/>
              <a:buFont typeface="Arial" panose="020B0604020202020204" pitchFamily="34" charset="0"/>
              <a:buChar char="•"/>
            </a:pPr>
            <a:r>
              <a:rPr lang="en-CA" sz="3600" dirty="0"/>
              <a:t>Chemistry 12</a:t>
            </a:r>
          </a:p>
          <a:p>
            <a:pPr marL="285750" indent="-285750">
              <a:buClr>
                <a:srgbClr val="C00000"/>
              </a:buClr>
              <a:buSzPct val="120000"/>
              <a:buFont typeface="Arial" panose="020B0604020202020204" pitchFamily="34" charset="0"/>
              <a:buChar char="•"/>
            </a:pPr>
            <a:r>
              <a:rPr lang="en-CA" sz="3600" dirty="0"/>
              <a:t>Life Science 12</a:t>
            </a:r>
          </a:p>
          <a:p>
            <a:pPr marL="285750" indent="-285750">
              <a:buClr>
                <a:srgbClr val="C00000"/>
              </a:buClr>
              <a:buSzPct val="120000"/>
              <a:buFont typeface="Arial" panose="020B0604020202020204" pitchFamily="34" charset="0"/>
              <a:buChar char="•"/>
            </a:pPr>
            <a:r>
              <a:rPr lang="en-CA" sz="3600" dirty="0"/>
              <a:t>Physics 12</a:t>
            </a:r>
          </a:p>
        </p:txBody>
      </p:sp>
    </p:spTree>
    <p:extLst>
      <p:ext uri="{BB962C8B-B14F-4D97-AF65-F5344CB8AC3E}">
        <p14:creationId xmlns:p14="http://schemas.microsoft.com/office/powerpoint/2010/main" val="2380300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875146" y="16867"/>
            <a:ext cx="1316854" cy="1245307"/>
          </a:xfrm>
        </p:spPr>
      </p:pic>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sp>
        <p:nvSpPr>
          <p:cNvPr id="5" name="TextBox 4">
            <a:extLst>
              <a:ext uri="{FF2B5EF4-FFF2-40B4-BE49-F238E27FC236}">
                <a16:creationId xmlns:a16="http://schemas.microsoft.com/office/drawing/2014/main" id="{098DEC84-3BB1-809D-22C0-788D3B376105}"/>
              </a:ext>
            </a:extLst>
          </p:cNvPr>
          <p:cNvSpPr txBox="1"/>
          <p:nvPr/>
        </p:nvSpPr>
        <p:spPr>
          <a:xfrm>
            <a:off x="952928" y="748463"/>
            <a:ext cx="4160610" cy="2308324"/>
          </a:xfrm>
          <a:prstGeom prst="rect">
            <a:avLst/>
          </a:prstGeom>
          <a:noFill/>
        </p:spPr>
        <p:txBody>
          <a:bodyPr wrap="square">
            <a:spAutoFit/>
          </a:bodyPr>
          <a:lstStyle/>
          <a:p>
            <a:pPr algn="ctr"/>
            <a:r>
              <a:rPr lang="en-CA" sz="7200" dirty="0">
                <a:latin typeface="+mj-lt"/>
              </a:rPr>
              <a:t>Math Options</a:t>
            </a:r>
          </a:p>
        </p:txBody>
      </p:sp>
      <p:sp>
        <p:nvSpPr>
          <p:cNvPr id="8" name="TextBox 7">
            <a:extLst>
              <a:ext uri="{FF2B5EF4-FFF2-40B4-BE49-F238E27FC236}">
                <a16:creationId xmlns:a16="http://schemas.microsoft.com/office/drawing/2014/main" id="{BC24F03B-0A33-FB31-1A30-F69769C9DCFE}"/>
              </a:ext>
            </a:extLst>
          </p:cNvPr>
          <p:cNvSpPr txBox="1"/>
          <p:nvPr/>
        </p:nvSpPr>
        <p:spPr>
          <a:xfrm>
            <a:off x="1472853" y="3318827"/>
            <a:ext cx="3746376" cy="2062103"/>
          </a:xfrm>
          <a:prstGeom prst="rect">
            <a:avLst/>
          </a:prstGeom>
          <a:noFill/>
        </p:spPr>
        <p:txBody>
          <a:bodyPr wrap="square" rtlCol="0">
            <a:spAutoFit/>
          </a:bodyPr>
          <a:lstStyle/>
          <a:p>
            <a:r>
              <a:rPr lang="en-CA" sz="3200" dirty="0"/>
              <a:t>All students must have a grade 10 math </a:t>
            </a:r>
            <a:r>
              <a:rPr lang="en-CA" sz="3200" b="1" dirty="0"/>
              <a:t>and</a:t>
            </a:r>
            <a:r>
              <a:rPr lang="en-CA" sz="3200" dirty="0"/>
              <a:t> a grade 11 math to graduate.</a:t>
            </a:r>
          </a:p>
        </p:txBody>
      </p:sp>
      <p:pic>
        <p:nvPicPr>
          <p:cNvPr id="6" name="Picture 5">
            <a:extLst>
              <a:ext uri="{FF2B5EF4-FFF2-40B4-BE49-F238E27FC236}">
                <a16:creationId xmlns:a16="http://schemas.microsoft.com/office/drawing/2014/main" id="{63BC1D1D-64A7-87B7-CEA7-9F0326D23F8C}"/>
              </a:ext>
            </a:extLst>
          </p:cNvPr>
          <p:cNvPicPr>
            <a:picLocks noChangeAspect="1"/>
          </p:cNvPicPr>
          <p:nvPr/>
        </p:nvPicPr>
        <p:blipFill>
          <a:blip r:embed="rId4"/>
          <a:stretch>
            <a:fillRect/>
          </a:stretch>
        </p:blipFill>
        <p:spPr>
          <a:xfrm>
            <a:off x="5442005" y="144353"/>
            <a:ext cx="5442019" cy="6569294"/>
          </a:xfrm>
          <a:prstGeom prst="rect">
            <a:avLst/>
          </a:prstGeom>
        </p:spPr>
      </p:pic>
    </p:spTree>
    <p:extLst>
      <p:ext uri="{BB962C8B-B14F-4D97-AF65-F5344CB8AC3E}">
        <p14:creationId xmlns:p14="http://schemas.microsoft.com/office/powerpoint/2010/main" val="2976189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a:extLst>
            <a:ext uri="{FF2B5EF4-FFF2-40B4-BE49-F238E27FC236}">
              <a16:creationId xmlns:a16="http://schemas.microsoft.com/office/drawing/2014/main" id="{AD93AA7C-E809-3C11-7DB2-6EB2E212BC4E}"/>
            </a:ext>
          </a:extLst>
        </p:cNvPr>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3AC22528-3B84-18B8-DC14-E7E635873704}"/>
              </a:ext>
            </a:extLst>
          </p:cNvPr>
          <p:cNvPicPr>
            <a:picLocks noGrp="1" noChangeAspect="1"/>
          </p:cNvPicPr>
          <p:nvPr>
            <p:ph idx="1"/>
          </p:nvPr>
        </p:nvPicPr>
        <p:blipFill>
          <a:blip r:embed="rId3"/>
          <a:stretch>
            <a:fillRect/>
          </a:stretch>
        </p:blipFill>
        <p:spPr>
          <a:xfrm>
            <a:off x="10618912" y="141745"/>
            <a:ext cx="1482010" cy="1401490"/>
          </a:xfrm>
        </p:spPr>
      </p:pic>
      <p:sp>
        <p:nvSpPr>
          <p:cNvPr id="4" name="Text Placeholder 3">
            <a:extLst>
              <a:ext uri="{FF2B5EF4-FFF2-40B4-BE49-F238E27FC236}">
                <a16:creationId xmlns:a16="http://schemas.microsoft.com/office/drawing/2014/main" id="{D9F4B343-5B08-FE3D-31B4-E4B3BB05CE48}"/>
              </a:ext>
            </a:extLst>
          </p:cNvPr>
          <p:cNvSpPr txBox="1">
            <a:spLocks/>
          </p:cNvSpPr>
          <p:nvPr/>
        </p:nvSpPr>
        <p:spPr>
          <a:xfrm>
            <a:off x="1792442" y="1805324"/>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sp>
        <p:nvSpPr>
          <p:cNvPr id="5" name="TextBox 4">
            <a:extLst>
              <a:ext uri="{FF2B5EF4-FFF2-40B4-BE49-F238E27FC236}">
                <a16:creationId xmlns:a16="http://schemas.microsoft.com/office/drawing/2014/main" id="{9BF749EF-E017-3E98-06C1-6B02159ED675}"/>
              </a:ext>
            </a:extLst>
          </p:cNvPr>
          <p:cNvSpPr txBox="1"/>
          <p:nvPr/>
        </p:nvSpPr>
        <p:spPr>
          <a:xfrm>
            <a:off x="1343064" y="2108317"/>
            <a:ext cx="4822478" cy="2308324"/>
          </a:xfrm>
          <a:prstGeom prst="rect">
            <a:avLst/>
          </a:prstGeom>
          <a:noFill/>
        </p:spPr>
        <p:txBody>
          <a:bodyPr wrap="square" rtlCol="0">
            <a:spAutoFit/>
          </a:bodyPr>
          <a:lstStyle/>
          <a:p>
            <a:r>
              <a:rPr lang="en-CA" sz="3600" b="1" dirty="0">
                <a:solidFill>
                  <a:srgbClr val="C00000"/>
                </a:solidFill>
              </a:rPr>
              <a:t>Grade 10 (required)</a:t>
            </a:r>
          </a:p>
          <a:p>
            <a:pPr marL="285750" indent="-285750">
              <a:buClr>
                <a:srgbClr val="C00000"/>
              </a:buClr>
              <a:buSzPct val="120000"/>
              <a:buFont typeface="Arial" panose="020B0604020202020204" pitchFamily="34" charset="0"/>
              <a:buChar char="•"/>
            </a:pPr>
            <a:r>
              <a:rPr lang="en-CA" sz="3600" dirty="0"/>
              <a:t>PHE 10</a:t>
            </a:r>
          </a:p>
          <a:p>
            <a:pPr marL="285750" indent="-285750">
              <a:buClr>
                <a:srgbClr val="C00000"/>
              </a:buClr>
              <a:buSzPct val="120000"/>
              <a:buFont typeface="Arial" panose="020B0604020202020204" pitchFamily="34" charset="0"/>
              <a:buChar char="•"/>
            </a:pPr>
            <a:r>
              <a:rPr lang="en-CA" sz="3600" dirty="0"/>
              <a:t>Active for Life 10</a:t>
            </a:r>
          </a:p>
          <a:p>
            <a:pPr marL="285750" indent="-285750">
              <a:buClr>
                <a:srgbClr val="C00000"/>
              </a:buClr>
              <a:buSzPct val="120000"/>
              <a:buFont typeface="Arial" panose="020B0604020202020204" pitchFamily="34" charset="0"/>
              <a:buChar char="•"/>
            </a:pPr>
            <a:r>
              <a:rPr lang="en-CA" sz="3600" dirty="0"/>
              <a:t>Dance Conditioning 10</a:t>
            </a:r>
          </a:p>
        </p:txBody>
      </p:sp>
      <p:sp>
        <p:nvSpPr>
          <p:cNvPr id="6" name="TextBox 5">
            <a:extLst>
              <a:ext uri="{FF2B5EF4-FFF2-40B4-BE49-F238E27FC236}">
                <a16:creationId xmlns:a16="http://schemas.microsoft.com/office/drawing/2014/main" id="{217109DD-3639-9898-7971-4D8959E6F0AA}"/>
              </a:ext>
            </a:extLst>
          </p:cNvPr>
          <p:cNvSpPr txBox="1"/>
          <p:nvPr/>
        </p:nvSpPr>
        <p:spPr>
          <a:xfrm>
            <a:off x="5051227" y="4416641"/>
            <a:ext cx="6437136" cy="2308324"/>
          </a:xfrm>
          <a:prstGeom prst="rect">
            <a:avLst/>
          </a:prstGeom>
          <a:noFill/>
        </p:spPr>
        <p:txBody>
          <a:bodyPr wrap="square" rtlCol="0">
            <a:spAutoFit/>
          </a:bodyPr>
          <a:lstStyle/>
          <a:p>
            <a:r>
              <a:rPr lang="en-CA" sz="3600" b="1" dirty="0">
                <a:solidFill>
                  <a:srgbClr val="C00000"/>
                </a:solidFill>
              </a:rPr>
              <a:t>Grade 11/12 (not required)</a:t>
            </a:r>
          </a:p>
          <a:p>
            <a:pPr marL="285750" indent="-285750">
              <a:buClr>
                <a:srgbClr val="C00000"/>
              </a:buClr>
              <a:buSzPct val="120000"/>
              <a:buFont typeface="Arial" panose="020B0604020202020204" pitchFamily="34" charset="0"/>
              <a:buChar char="•"/>
            </a:pPr>
            <a:r>
              <a:rPr lang="en-CA" sz="3600" dirty="0"/>
              <a:t>Active Living 11/12</a:t>
            </a:r>
          </a:p>
          <a:p>
            <a:pPr marL="285750" indent="-285750">
              <a:buClr>
                <a:srgbClr val="C00000"/>
              </a:buClr>
              <a:buSzPct val="120000"/>
              <a:buFont typeface="Arial" panose="020B0604020202020204" pitchFamily="34" charset="0"/>
              <a:buChar char="•"/>
            </a:pPr>
            <a:r>
              <a:rPr lang="en-CA" sz="3600" dirty="0"/>
              <a:t>AM Fitness (OTT)</a:t>
            </a:r>
          </a:p>
          <a:p>
            <a:pPr marL="285750" indent="-285750">
              <a:buClr>
                <a:srgbClr val="C00000"/>
              </a:buClr>
              <a:buSzPct val="120000"/>
              <a:buFont typeface="Arial" panose="020B0604020202020204" pitchFamily="34" charset="0"/>
              <a:buChar char="•"/>
            </a:pPr>
            <a:r>
              <a:rPr lang="en-CA" sz="3600" dirty="0"/>
              <a:t>Athletic Leadership 11/12</a:t>
            </a:r>
          </a:p>
        </p:txBody>
      </p:sp>
      <p:sp>
        <p:nvSpPr>
          <p:cNvPr id="9" name="TextBox 8">
            <a:extLst>
              <a:ext uri="{FF2B5EF4-FFF2-40B4-BE49-F238E27FC236}">
                <a16:creationId xmlns:a16="http://schemas.microsoft.com/office/drawing/2014/main" id="{A50E7683-B132-3903-2FDF-0E08EF46006E}"/>
              </a:ext>
            </a:extLst>
          </p:cNvPr>
          <p:cNvSpPr txBox="1"/>
          <p:nvPr/>
        </p:nvSpPr>
        <p:spPr>
          <a:xfrm>
            <a:off x="985422" y="0"/>
            <a:ext cx="10360240" cy="2308324"/>
          </a:xfrm>
          <a:prstGeom prst="rect">
            <a:avLst/>
          </a:prstGeom>
          <a:noFill/>
        </p:spPr>
        <p:txBody>
          <a:bodyPr wrap="square" rtlCol="0">
            <a:spAutoFit/>
          </a:bodyPr>
          <a:lstStyle/>
          <a:p>
            <a:pPr algn="ctr"/>
            <a:r>
              <a:rPr lang="en-CA" sz="7200" dirty="0"/>
              <a:t>Physical and Health Education (PHE)</a:t>
            </a:r>
          </a:p>
        </p:txBody>
      </p:sp>
    </p:spTree>
    <p:extLst>
      <p:ext uri="{BB962C8B-B14F-4D97-AF65-F5344CB8AC3E}">
        <p14:creationId xmlns:p14="http://schemas.microsoft.com/office/powerpoint/2010/main" val="441781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a:extLst>
            <a:ext uri="{FF2B5EF4-FFF2-40B4-BE49-F238E27FC236}">
              <a16:creationId xmlns:a16="http://schemas.microsoft.com/office/drawing/2014/main" id="{231A389E-5156-C3F2-8EC9-D0855E9900B9}"/>
            </a:ext>
          </a:extLst>
        </p:cNvPr>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3A3FCF5D-B879-FD64-EA7F-9AAE7C97DA64}"/>
              </a:ext>
            </a:extLst>
          </p:cNvPr>
          <p:cNvPicPr>
            <a:picLocks noGrp="1" noChangeAspect="1"/>
          </p:cNvPicPr>
          <p:nvPr>
            <p:ph idx="1"/>
          </p:nvPr>
        </p:nvPicPr>
        <p:blipFill>
          <a:blip r:embed="rId3"/>
          <a:stretch>
            <a:fillRect/>
          </a:stretch>
        </p:blipFill>
        <p:spPr>
          <a:xfrm>
            <a:off x="10618912" y="141745"/>
            <a:ext cx="1482010" cy="1401490"/>
          </a:xfrm>
        </p:spPr>
      </p:pic>
      <p:sp>
        <p:nvSpPr>
          <p:cNvPr id="4" name="Text Placeholder 3">
            <a:extLst>
              <a:ext uri="{FF2B5EF4-FFF2-40B4-BE49-F238E27FC236}">
                <a16:creationId xmlns:a16="http://schemas.microsoft.com/office/drawing/2014/main" id="{85F4B345-C9D3-9213-3ED5-36A28C2B21C5}"/>
              </a:ext>
            </a:extLst>
          </p:cNvPr>
          <p:cNvSpPr txBox="1">
            <a:spLocks/>
          </p:cNvSpPr>
          <p:nvPr/>
        </p:nvSpPr>
        <p:spPr>
          <a:xfrm>
            <a:off x="1792442" y="1805324"/>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sp>
        <p:nvSpPr>
          <p:cNvPr id="9" name="TextBox 8">
            <a:extLst>
              <a:ext uri="{FF2B5EF4-FFF2-40B4-BE49-F238E27FC236}">
                <a16:creationId xmlns:a16="http://schemas.microsoft.com/office/drawing/2014/main" id="{9EAA2F45-7FBB-CAFB-B9B8-064CCED44008}"/>
              </a:ext>
            </a:extLst>
          </p:cNvPr>
          <p:cNvSpPr txBox="1"/>
          <p:nvPr/>
        </p:nvSpPr>
        <p:spPr>
          <a:xfrm>
            <a:off x="985422" y="116611"/>
            <a:ext cx="10360240" cy="769441"/>
          </a:xfrm>
          <a:prstGeom prst="rect">
            <a:avLst/>
          </a:prstGeom>
          <a:noFill/>
        </p:spPr>
        <p:txBody>
          <a:bodyPr wrap="square" rtlCol="0">
            <a:spAutoFit/>
          </a:bodyPr>
          <a:lstStyle/>
          <a:p>
            <a:pPr algn="ctr"/>
            <a:r>
              <a:rPr lang="en-CA" sz="4400" dirty="0"/>
              <a:t>Physical and Health Education (PHE)</a:t>
            </a:r>
          </a:p>
        </p:txBody>
      </p:sp>
      <p:sp>
        <p:nvSpPr>
          <p:cNvPr id="7" name="TextBox 6">
            <a:extLst>
              <a:ext uri="{FF2B5EF4-FFF2-40B4-BE49-F238E27FC236}">
                <a16:creationId xmlns:a16="http://schemas.microsoft.com/office/drawing/2014/main" id="{8DE508C2-52B1-9A50-8C4B-F2116FF26DE8}"/>
              </a:ext>
            </a:extLst>
          </p:cNvPr>
          <p:cNvSpPr txBox="1"/>
          <p:nvPr/>
        </p:nvSpPr>
        <p:spPr>
          <a:xfrm>
            <a:off x="1593539" y="886052"/>
            <a:ext cx="8806017" cy="2862322"/>
          </a:xfrm>
          <a:prstGeom prst="rect">
            <a:avLst/>
          </a:prstGeom>
          <a:noFill/>
        </p:spPr>
        <p:txBody>
          <a:bodyPr wrap="square">
            <a:spAutoFit/>
          </a:bodyPr>
          <a:lstStyle/>
          <a:p>
            <a:r>
              <a:rPr lang="en-US" sz="2600" b="1" dirty="0">
                <a:effectLst/>
                <a:latin typeface="Calibri" panose="020F0502020204030204" pitchFamily="34" charset="0"/>
                <a:ea typeface="Times New Roman" panose="02020603050405020304" pitchFamily="18" charset="0"/>
              </a:rPr>
              <a:t>Active for Life 10 </a:t>
            </a:r>
          </a:p>
          <a:p>
            <a:pPr marL="342900" indent="-342900">
              <a:buFont typeface="Arial" panose="020B0604020202020204" pitchFamily="34" charset="0"/>
              <a:buChar char="•"/>
            </a:pPr>
            <a:r>
              <a:rPr lang="en-US" sz="2200" dirty="0">
                <a:latin typeface="Calibri" panose="020F0502020204030204" pitchFamily="34" charset="0"/>
                <a:ea typeface="Times New Roman" panose="02020603050405020304" pitchFamily="18" charset="0"/>
              </a:rPr>
              <a:t>F</a:t>
            </a:r>
            <a:r>
              <a:rPr lang="en-US" sz="2200" dirty="0">
                <a:effectLst/>
                <a:latin typeface="Calibri" panose="020F0502020204030204" pitchFamily="34" charset="0"/>
                <a:ea typeface="Times New Roman" panose="02020603050405020304" pitchFamily="18" charset="0"/>
              </a:rPr>
              <a:t>ocus is individual and collective well-being and lifestyle activities that promote physical, social, mental, and emotional well-being as well as active living.</a:t>
            </a:r>
          </a:p>
          <a:p>
            <a:pPr marL="342900" indent="-342900">
              <a:buFont typeface="Arial" panose="020B0604020202020204" pitchFamily="34" charset="0"/>
              <a:buChar char="•"/>
            </a:pPr>
            <a:r>
              <a:rPr lang="en-US" sz="2200" dirty="0">
                <a:effectLst/>
                <a:latin typeface="Calibri" panose="020F0502020204030204" pitchFamily="34" charset="0"/>
                <a:ea typeface="Times New Roman" panose="02020603050405020304" pitchFamily="18" charset="0"/>
              </a:rPr>
              <a:t>Activities can range from fitness activities such as hiking (all season), walking, yoga, minor games, and circuit training.</a:t>
            </a:r>
          </a:p>
          <a:p>
            <a:pPr marL="342900" indent="-342900">
              <a:buFont typeface="Arial" panose="020B0604020202020204" pitchFamily="34" charset="0"/>
              <a:buChar char="•"/>
            </a:pPr>
            <a:r>
              <a:rPr lang="en-US" sz="2200" dirty="0">
                <a:effectLst/>
                <a:latin typeface="Calibri" panose="020F0502020204030204" pitchFamily="34" charset="0"/>
                <a:ea typeface="Times New Roman" panose="02020603050405020304" pitchFamily="18" charset="0"/>
              </a:rPr>
              <a:t>Develop strategies on self-care, goal setting, conflict resolution, self-awareness (and identity), inclusion, nutrition, and mental wellness.</a:t>
            </a:r>
            <a:endParaRPr lang="en-CA" sz="22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472E64BC-7863-383E-5C96-245E3C962D20}"/>
              </a:ext>
            </a:extLst>
          </p:cNvPr>
          <p:cNvSpPr txBox="1"/>
          <p:nvPr/>
        </p:nvSpPr>
        <p:spPr>
          <a:xfrm>
            <a:off x="1593539" y="3841027"/>
            <a:ext cx="8806017" cy="2523768"/>
          </a:xfrm>
          <a:prstGeom prst="rect">
            <a:avLst/>
          </a:prstGeom>
          <a:noFill/>
        </p:spPr>
        <p:txBody>
          <a:bodyPr wrap="square">
            <a:spAutoFit/>
          </a:bodyPr>
          <a:lstStyle/>
          <a:p>
            <a:r>
              <a:rPr lang="en-US" sz="2600" b="1" dirty="0">
                <a:effectLst/>
                <a:latin typeface="Calibri" panose="020F0502020204030204" pitchFamily="34" charset="0"/>
                <a:ea typeface="Times New Roman" panose="02020603050405020304" pitchFamily="18" charset="0"/>
              </a:rPr>
              <a:t>Dance Conditioning 10 (10/11/12)</a:t>
            </a:r>
          </a:p>
          <a:p>
            <a:pPr marL="285750" indent="-285750">
              <a:buFont typeface="Arial" panose="020B0604020202020204" pitchFamily="34" charset="0"/>
              <a:buChar char="•"/>
            </a:pPr>
            <a:r>
              <a:rPr lang="en-US" sz="2200" dirty="0">
                <a:latin typeface="Calibri" panose="020F0502020204030204" pitchFamily="34" charset="0"/>
                <a:ea typeface="Times New Roman" panose="02020603050405020304" pitchFamily="18" charset="0"/>
              </a:rPr>
              <a:t>S</a:t>
            </a:r>
            <a:r>
              <a:rPr lang="en-US" sz="2200" dirty="0">
                <a:effectLst/>
                <a:latin typeface="Calibri" panose="020F0502020204030204" pitchFamily="34" charset="0"/>
                <a:ea typeface="Times New Roman" panose="02020603050405020304" pitchFamily="18" charset="0"/>
              </a:rPr>
              <a:t>ame format as a dance class including warm up, exercise, and ending with a cool down.  </a:t>
            </a:r>
          </a:p>
          <a:p>
            <a:pPr marL="285750" indent="-285750">
              <a:buFont typeface="Arial" panose="020B0604020202020204" pitchFamily="34" charset="0"/>
              <a:buChar char="•"/>
            </a:pPr>
            <a:r>
              <a:rPr lang="en-US" sz="2200" dirty="0">
                <a:effectLst/>
                <a:latin typeface="Calibri" panose="020F0502020204030204" pitchFamily="34" charset="0"/>
                <a:ea typeface="Times New Roman" panose="02020603050405020304" pitchFamily="18" charset="0"/>
              </a:rPr>
              <a:t>Physical activities designed to maintain or enhance your overall fitness and improve your dance technique.</a:t>
            </a:r>
          </a:p>
          <a:p>
            <a:pPr marL="285750" indent="-285750">
              <a:buFont typeface="Arial" panose="020B0604020202020204" pitchFamily="34" charset="0"/>
              <a:buChar char="•"/>
            </a:pPr>
            <a:r>
              <a:rPr lang="en-US" sz="2200" dirty="0">
                <a:effectLst/>
                <a:latin typeface="Calibri" panose="020F0502020204030204" pitchFamily="34" charset="0"/>
                <a:ea typeface="Times New Roman" panose="02020603050405020304" pitchFamily="18" charset="0"/>
              </a:rPr>
              <a:t>Students will also develop a positive sense of physical and emotional well-being as well as mindfulness.  </a:t>
            </a:r>
            <a:endParaRPr lang="en-CA"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99467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610035" y="0"/>
            <a:ext cx="1482010" cy="1401490"/>
          </a:xfrm>
        </p:spPr>
      </p:pic>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sp>
        <p:nvSpPr>
          <p:cNvPr id="2" name="TextBox 1">
            <a:extLst>
              <a:ext uri="{FF2B5EF4-FFF2-40B4-BE49-F238E27FC236}">
                <a16:creationId xmlns:a16="http://schemas.microsoft.com/office/drawing/2014/main" id="{C42E7117-3767-0B78-1D1F-795B5D18F162}"/>
              </a:ext>
            </a:extLst>
          </p:cNvPr>
          <p:cNvSpPr txBox="1"/>
          <p:nvPr/>
        </p:nvSpPr>
        <p:spPr>
          <a:xfrm>
            <a:off x="1938550" y="0"/>
            <a:ext cx="8466077" cy="1200329"/>
          </a:xfrm>
          <a:prstGeom prst="rect">
            <a:avLst/>
          </a:prstGeom>
          <a:noFill/>
        </p:spPr>
        <p:txBody>
          <a:bodyPr wrap="square" rtlCol="0">
            <a:spAutoFit/>
          </a:bodyPr>
          <a:lstStyle/>
          <a:p>
            <a:pPr algn="ctr"/>
            <a:r>
              <a:rPr lang="en-CA" sz="7200" dirty="0">
                <a:latin typeface="+mj-lt"/>
              </a:rPr>
              <a:t>Hockey Academy</a:t>
            </a:r>
          </a:p>
        </p:txBody>
      </p:sp>
      <p:sp>
        <p:nvSpPr>
          <p:cNvPr id="6" name="TextBox 5">
            <a:extLst>
              <a:ext uri="{FF2B5EF4-FFF2-40B4-BE49-F238E27FC236}">
                <a16:creationId xmlns:a16="http://schemas.microsoft.com/office/drawing/2014/main" id="{A47E2062-083A-9029-0417-34D8BFF8B973}"/>
              </a:ext>
            </a:extLst>
          </p:cNvPr>
          <p:cNvSpPr txBox="1"/>
          <p:nvPr/>
        </p:nvSpPr>
        <p:spPr>
          <a:xfrm>
            <a:off x="1441723" y="1082087"/>
            <a:ext cx="10059247" cy="2862322"/>
          </a:xfrm>
          <a:prstGeom prst="rect">
            <a:avLst/>
          </a:prstGeom>
          <a:noFill/>
        </p:spPr>
        <p:txBody>
          <a:bodyPr wrap="square">
            <a:spAutoFit/>
          </a:bodyPr>
          <a:lstStyle/>
          <a:p>
            <a:pPr marL="457200" indent="-457200">
              <a:buClr>
                <a:srgbClr val="C00000"/>
              </a:buClr>
              <a:buSzPct val="120000"/>
              <a:buFont typeface="Arial" panose="020B0604020202020204" pitchFamily="34" charset="0"/>
              <a:buChar char="•"/>
            </a:pPr>
            <a:r>
              <a:rPr lang="en-US" sz="2000" dirty="0"/>
              <a:t>This program of choice is offered to any students in Grades 9-12, and involves enrolling in two courses (PHE and Hockey Academy). </a:t>
            </a:r>
          </a:p>
          <a:p>
            <a:pPr marL="457200" indent="-457200">
              <a:buClr>
                <a:srgbClr val="C00000"/>
              </a:buClr>
              <a:buSzPct val="120000"/>
              <a:buFont typeface="Arial" panose="020B0604020202020204" pitchFamily="34" charset="0"/>
              <a:buChar char="•"/>
            </a:pPr>
            <a:r>
              <a:rPr lang="en-US" sz="2000" dirty="0"/>
              <a:t>Please be aware that there is a cost of roughly $450 per student. Students may select this program when completing course selection and then contact the school to arrange payment.  </a:t>
            </a:r>
          </a:p>
          <a:p>
            <a:pPr marL="457200" indent="-457200">
              <a:buClr>
                <a:srgbClr val="C00000"/>
              </a:buClr>
              <a:buSzPct val="120000"/>
              <a:buFont typeface="Arial" panose="020B0604020202020204" pitchFamily="34" charset="0"/>
              <a:buChar char="•"/>
            </a:pPr>
            <a:r>
              <a:rPr lang="en-US" sz="2000" dirty="0"/>
              <a:t>The program is offered inside the regular school day and within the school timetable and will include at least two sessions a week on ice at Sunbelt Arena, as well as tactical training, fitness, nutrition, leadership, and mentorship components that will occur off ice during the school day. </a:t>
            </a:r>
            <a:endParaRPr lang="en-CA" sz="2000" dirty="0"/>
          </a:p>
        </p:txBody>
      </p:sp>
      <p:graphicFrame>
        <p:nvGraphicFramePr>
          <p:cNvPr id="7" name="Table 6">
            <a:extLst>
              <a:ext uri="{FF2B5EF4-FFF2-40B4-BE49-F238E27FC236}">
                <a16:creationId xmlns:a16="http://schemas.microsoft.com/office/drawing/2014/main" id="{F037AC37-6A46-B7B0-F0A3-E817ED5474B5}"/>
              </a:ext>
            </a:extLst>
          </p:cNvPr>
          <p:cNvGraphicFramePr>
            <a:graphicFrameLocks noGrp="1"/>
          </p:cNvGraphicFramePr>
          <p:nvPr>
            <p:extLst>
              <p:ext uri="{D42A27DB-BD31-4B8C-83A1-F6EECF244321}">
                <p14:modId xmlns:p14="http://schemas.microsoft.com/office/powerpoint/2010/main" val="1870031771"/>
              </p:ext>
            </p:extLst>
          </p:nvPr>
        </p:nvGraphicFramePr>
        <p:xfrm>
          <a:off x="2857664" y="3944409"/>
          <a:ext cx="9073923" cy="2888447"/>
        </p:xfrm>
        <a:graphic>
          <a:graphicData uri="http://schemas.openxmlformats.org/drawingml/2006/table">
            <a:tbl>
              <a:tblPr firstRow="1" firstCol="1" bandRow="1">
                <a:tableStyleId>{5C22544A-7EE6-4342-B048-85BDC9FD1C3A}</a:tableStyleId>
              </a:tblPr>
              <a:tblGrid>
                <a:gridCol w="815001">
                  <a:extLst>
                    <a:ext uri="{9D8B030D-6E8A-4147-A177-3AD203B41FA5}">
                      <a16:colId xmlns:a16="http://schemas.microsoft.com/office/drawing/2014/main" val="244446224"/>
                    </a:ext>
                  </a:extLst>
                </a:gridCol>
                <a:gridCol w="3514126">
                  <a:extLst>
                    <a:ext uri="{9D8B030D-6E8A-4147-A177-3AD203B41FA5}">
                      <a16:colId xmlns:a16="http://schemas.microsoft.com/office/drawing/2014/main" val="1649168932"/>
                    </a:ext>
                  </a:extLst>
                </a:gridCol>
                <a:gridCol w="4744796">
                  <a:extLst>
                    <a:ext uri="{9D8B030D-6E8A-4147-A177-3AD203B41FA5}">
                      <a16:colId xmlns:a16="http://schemas.microsoft.com/office/drawing/2014/main" val="1592816372"/>
                    </a:ext>
                  </a:extLst>
                </a:gridCol>
              </a:tblGrid>
              <a:tr h="320939">
                <a:tc>
                  <a:txBody>
                    <a:bodyPr/>
                    <a:lstStyle/>
                    <a:p>
                      <a:pPr algn="ctr">
                        <a:tabLst>
                          <a:tab pos="228600" algn="l"/>
                        </a:tabLst>
                      </a:pPr>
                      <a:r>
                        <a:rPr lang="en-US" sz="1200">
                          <a:effectLst/>
                        </a:rPr>
                        <a:t>Grade</a:t>
                      </a:r>
                      <a:endParaRPr lang="en-C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tabLst>
                          <a:tab pos="228600" algn="l"/>
                        </a:tabLst>
                      </a:pPr>
                      <a:r>
                        <a:rPr lang="en-US" sz="1200" dirty="0">
                          <a:effectLst/>
                        </a:rPr>
                        <a:t>Hockey Related Course</a:t>
                      </a:r>
                      <a:endParaRPr lang="en-CA"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tabLst>
                          <a:tab pos="228600" algn="l"/>
                        </a:tabLst>
                      </a:pPr>
                      <a:r>
                        <a:rPr lang="en-US" sz="1200" dirty="0">
                          <a:effectLst/>
                        </a:rPr>
                        <a:t>Physical Education Related Course</a:t>
                      </a:r>
                      <a:endParaRPr lang="en-CA"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53781578"/>
                  </a:ext>
                </a:extLst>
              </a:tr>
              <a:tr h="641877">
                <a:tc>
                  <a:txBody>
                    <a:bodyPr/>
                    <a:lstStyle/>
                    <a:p>
                      <a:pPr>
                        <a:tabLst>
                          <a:tab pos="228600" algn="l"/>
                        </a:tabLst>
                      </a:pPr>
                      <a:r>
                        <a:rPr lang="en-US" sz="1200">
                          <a:effectLst/>
                        </a:rPr>
                        <a:t>9</a:t>
                      </a:r>
                      <a:endParaRPr lang="en-C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tabLst>
                          <a:tab pos="228600" algn="l"/>
                        </a:tabLst>
                      </a:pPr>
                      <a:r>
                        <a:rPr lang="en-US" sz="1800" dirty="0">
                          <a:effectLst/>
                        </a:rPr>
                        <a:t>Intro to Fitness 10 (YHRA-10C)</a:t>
                      </a:r>
                      <a:endParaRPr lang="en-CA"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tabLst>
                          <a:tab pos="228600" algn="l"/>
                        </a:tabLst>
                      </a:pPr>
                      <a:r>
                        <a:rPr lang="en-US" sz="1800" dirty="0">
                          <a:effectLst/>
                        </a:rPr>
                        <a:t>Physical and Health Education 9 (MPHE-09)</a:t>
                      </a:r>
                      <a:endParaRPr lang="en-CA"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33459540"/>
                  </a:ext>
                </a:extLst>
              </a:tr>
              <a:tr h="641877">
                <a:tc>
                  <a:txBody>
                    <a:bodyPr/>
                    <a:lstStyle/>
                    <a:p>
                      <a:pPr>
                        <a:tabLst>
                          <a:tab pos="228600" algn="l"/>
                        </a:tabLst>
                      </a:pPr>
                      <a:r>
                        <a:rPr lang="en-US" sz="1200">
                          <a:effectLst/>
                        </a:rPr>
                        <a:t>10</a:t>
                      </a:r>
                      <a:endParaRPr lang="en-C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tabLst>
                          <a:tab pos="228600" algn="l"/>
                        </a:tabLst>
                      </a:pPr>
                      <a:r>
                        <a:rPr lang="en-US" sz="1800">
                          <a:effectLst/>
                        </a:rPr>
                        <a:t>Hockey Academy 10 (YHRA-10A) </a:t>
                      </a:r>
                      <a:endParaRPr lang="en-CA"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tabLst>
                          <a:tab pos="228600" algn="l"/>
                        </a:tabLst>
                      </a:pPr>
                      <a:r>
                        <a:rPr lang="en-US" sz="1800" dirty="0">
                          <a:effectLst/>
                        </a:rPr>
                        <a:t>Physical and Health Education 10 (MPHED10)</a:t>
                      </a:r>
                      <a:endParaRPr lang="en-CA"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33168512"/>
                  </a:ext>
                </a:extLst>
              </a:tr>
              <a:tr h="641877">
                <a:tc>
                  <a:txBody>
                    <a:bodyPr/>
                    <a:lstStyle/>
                    <a:p>
                      <a:pPr>
                        <a:tabLst>
                          <a:tab pos="228600" algn="l"/>
                        </a:tabLst>
                      </a:pPr>
                      <a:r>
                        <a:rPr lang="en-US" sz="1200">
                          <a:effectLst/>
                        </a:rPr>
                        <a:t>11</a:t>
                      </a:r>
                      <a:endParaRPr lang="en-C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tabLst>
                          <a:tab pos="228600" algn="l"/>
                        </a:tabLst>
                      </a:pPr>
                      <a:r>
                        <a:rPr lang="en-US" sz="1800">
                          <a:effectLst/>
                        </a:rPr>
                        <a:t>Hockey Academy 11 (YHRA-11A)</a:t>
                      </a:r>
                      <a:endParaRPr lang="en-CA"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tabLst>
                          <a:tab pos="228600" algn="l"/>
                        </a:tabLst>
                      </a:pPr>
                      <a:r>
                        <a:rPr lang="en-US" sz="1800" dirty="0">
                          <a:effectLst/>
                        </a:rPr>
                        <a:t>Fitness and Conditioning 11 (MFTCD11)</a:t>
                      </a:r>
                      <a:endParaRPr lang="en-CA" sz="1800" dirty="0">
                        <a:effectLst/>
                      </a:endParaRPr>
                    </a:p>
                  </a:txBody>
                  <a:tcPr marL="68580" marR="68580" marT="0" marB="0"/>
                </a:tc>
                <a:extLst>
                  <a:ext uri="{0D108BD9-81ED-4DB2-BD59-A6C34878D82A}">
                    <a16:rowId xmlns:a16="http://schemas.microsoft.com/office/drawing/2014/main" val="4117617206"/>
                  </a:ext>
                </a:extLst>
              </a:tr>
              <a:tr h="641877">
                <a:tc>
                  <a:txBody>
                    <a:bodyPr/>
                    <a:lstStyle/>
                    <a:p>
                      <a:pPr>
                        <a:tabLst>
                          <a:tab pos="228600" algn="l"/>
                        </a:tabLst>
                      </a:pPr>
                      <a:r>
                        <a:rPr lang="en-US" sz="1200">
                          <a:effectLst/>
                        </a:rPr>
                        <a:t>12</a:t>
                      </a:r>
                      <a:endParaRPr lang="en-C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tabLst>
                          <a:tab pos="228600" algn="l"/>
                        </a:tabLst>
                      </a:pPr>
                      <a:r>
                        <a:rPr lang="en-US" sz="1800">
                          <a:effectLst/>
                        </a:rPr>
                        <a:t>Hockey Academy 12 (YHRA-12A)</a:t>
                      </a:r>
                      <a:endParaRPr lang="en-CA"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tabLst>
                          <a:tab pos="228600" algn="l"/>
                        </a:tabLst>
                      </a:pPr>
                      <a:r>
                        <a:rPr lang="en-US" sz="1800" dirty="0">
                          <a:effectLst/>
                        </a:rPr>
                        <a:t>Fitness and Conditioning 12 M(FTCD12)</a:t>
                      </a:r>
                      <a:endParaRPr lang="en-CA" sz="1800" dirty="0">
                        <a:effectLst/>
                      </a:endParaRPr>
                    </a:p>
                  </a:txBody>
                  <a:tcPr marL="68580" marR="68580" marT="0" marB="0"/>
                </a:tc>
                <a:extLst>
                  <a:ext uri="{0D108BD9-81ED-4DB2-BD59-A6C34878D82A}">
                    <a16:rowId xmlns:a16="http://schemas.microsoft.com/office/drawing/2014/main" val="4183255051"/>
                  </a:ext>
                </a:extLst>
              </a:tr>
            </a:tbl>
          </a:graphicData>
        </a:graphic>
      </p:graphicFrame>
    </p:spTree>
    <p:extLst>
      <p:ext uri="{BB962C8B-B14F-4D97-AF65-F5344CB8AC3E}">
        <p14:creationId xmlns:p14="http://schemas.microsoft.com/office/powerpoint/2010/main" val="3212703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618912" y="141745"/>
            <a:ext cx="1482010" cy="1401490"/>
          </a:xfrm>
        </p:spPr>
      </p:pic>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805324"/>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sp>
        <p:nvSpPr>
          <p:cNvPr id="2" name="TextBox 1">
            <a:extLst>
              <a:ext uri="{FF2B5EF4-FFF2-40B4-BE49-F238E27FC236}">
                <a16:creationId xmlns:a16="http://schemas.microsoft.com/office/drawing/2014/main" id="{28BC24B1-CD05-1344-6E89-0AA7D42D0763}"/>
              </a:ext>
            </a:extLst>
          </p:cNvPr>
          <p:cNvSpPr txBox="1"/>
          <p:nvPr/>
        </p:nvSpPr>
        <p:spPr>
          <a:xfrm>
            <a:off x="1929673" y="242325"/>
            <a:ext cx="8466077" cy="1200329"/>
          </a:xfrm>
          <a:prstGeom prst="rect">
            <a:avLst/>
          </a:prstGeom>
          <a:noFill/>
        </p:spPr>
        <p:txBody>
          <a:bodyPr wrap="square" rtlCol="0">
            <a:spAutoFit/>
          </a:bodyPr>
          <a:lstStyle/>
          <a:p>
            <a:pPr algn="ctr"/>
            <a:r>
              <a:rPr lang="en-CA" sz="7200" dirty="0">
                <a:latin typeface="+mj-lt"/>
              </a:rPr>
              <a:t>Career Education</a:t>
            </a:r>
          </a:p>
        </p:txBody>
      </p:sp>
      <p:sp>
        <p:nvSpPr>
          <p:cNvPr id="7" name="TextBox 6">
            <a:extLst>
              <a:ext uri="{FF2B5EF4-FFF2-40B4-BE49-F238E27FC236}">
                <a16:creationId xmlns:a16="http://schemas.microsoft.com/office/drawing/2014/main" id="{D23C3233-419F-5CA1-7297-D221190B2950}"/>
              </a:ext>
            </a:extLst>
          </p:cNvPr>
          <p:cNvSpPr txBox="1"/>
          <p:nvPr/>
        </p:nvSpPr>
        <p:spPr>
          <a:xfrm>
            <a:off x="1572567" y="1573699"/>
            <a:ext cx="5130074" cy="646331"/>
          </a:xfrm>
          <a:prstGeom prst="rect">
            <a:avLst/>
          </a:prstGeom>
          <a:noFill/>
        </p:spPr>
        <p:txBody>
          <a:bodyPr wrap="square" rtlCol="0">
            <a:spAutoFit/>
          </a:bodyPr>
          <a:lstStyle/>
          <a:p>
            <a:r>
              <a:rPr lang="en-CA" sz="3600" b="1" dirty="0">
                <a:solidFill>
                  <a:srgbClr val="C00000"/>
                </a:solidFill>
              </a:rPr>
              <a:t>Grade 10 </a:t>
            </a:r>
            <a:r>
              <a:rPr lang="en-CA" sz="3600" b="1" dirty="0"/>
              <a:t>– Not required</a:t>
            </a:r>
            <a:r>
              <a:rPr lang="en-CA" sz="3600" dirty="0"/>
              <a:t> </a:t>
            </a:r>
          </a:p>
        </p:txBody>
      </p:sp>
      <p:sp>
        <p:nvSpPr>
          <p:cNvPr id="8" name="TextBox 7">
            <a:extLst>
              <a:ext uri="{FF2B5EF4-FFF2-40B4-BE49-F238E27FC236}">
                <a16:creationId xmlns:a16="http://schemas.microsoft.com/office/drawing/2014/main" id="{7FDEDF93-1B85-4719-4BF8-B85D04B406C1}"/>
              </a:ext>
            </a:extLst>
          </p:cNvPr>
          <p:cNvSpPr txBox="1"/>
          <p:nvPr/>
        </p:nvSpPr>
        <p:spPr>
          <a:xfrm>
            <a:off x="1572567" y="2351075"/>
            <a:ext cx="7207447" cy="646331"/>
          </a:xfrm>
          <a:prstGeom prst="rect">
            <a:avLst/>
          </a:prstGeom>
          <a:noFill/>
        </p:spPr>
        <p:txBody>
          <a:bodyPr wrap="square" rtlCol="0">
            <a:spAutoFit/>
          </a:bodyPr>
          <a:lstStyle/>
          <a:p>
            <a:r>
              <a:rPr lang="en-CA" sz="3600" b="1" dirty="0">
                <a:solidFill>
                  <a:srgbClr val="C00000"/>
                </a:solidFill>
              </a:rPr>
              <a:t>Grade 11 </a:t>
            </a:r>
            <a:r>
              <a:rPr lang="en-CA" sz="3600" b="1" dirty="0"/>
              <a:t>– Career Life Education 10</a:t>
            </a:r>
            <a:endParaRPr lang="en-CA" sz="3600" dirty="0"/>
          </a:p>
        </p:txBody>
      </p:sp>
      <p:sp>
        <p:nvSpPr>
          <p:cNvPr id="12" name="TextBox 11">
            <a:extLst>
              <a:ext uri="{FF2B5EF4-FFF2-40B4-BE49-F238E27FC236}">
                <a16:creationId xmlns:a16="http://schemas.microsoft.com/office/drawing/2014/main" id="{F3258432-D113-5F5E-1202-3D529682AAB5}"/>
              </a:ext>
            </a:extLst>
          </p:cNvPr>
          <p:cNvSpPr txBox="1"/>
          <p:nvPr/>
        </p:nvSpPr>
        <p:spPr>
          <a:xfrm>
            <a:off x="1572567" y="3036910"/>
            <a:ext cx="8263891" cy="646331"/>
          </a:xfrm>
          <a:prstGeom prst="rect">
            <a:avLst/>
          </a:prstGeom>
          <a:noFill/>
        </p:spPr>
        <p:txBody>
          <a:bodyPr wrap="square">
            <a:spAutoFit/>
          </a:bodyPr>
          <a:lstStyle/>
          <a:p>
            <a:r>
              <a:rPr lang="en-CA" sz="3600" b="1" dirty="0">
                <a:solidFill>
                  <a:srgbClr val="C00000"/>
                </a:solidFill>
              </a:rPr>
              <a:t>Grade 12 </a:t>
            </a:r>
            <a:r>
              <a:rPr lang="en-CA" sz="3600" b="1" dirty="0"/>
              <a:t>– Career Life Connections 12</a:t>
            </a:r>
            <a:endParaRPr lang="en-CA" sz="3600" dirty="0"/>
          </a:p>
        </p:txBody>
      </p:sp>
      <p:sp>
        <p:nvSpPr>
          <p:cNvPr id="14" name="TextBox 13">
            <a:extLst>
              <a:ext uri="{FF2B5EF4-FFF2-40B4-BE49-F238E27FC236}">
                <a16:creationId xmlns:a16="http://schemas.microsoft.com/office/drawing/2014/main" id="{8C09FEAE-8F31-D41E-4F53-7FBE7881BB60}"/>
              </a:ext>
            </a:extLst>
          </p:cNvPr>
          <p:cNvSpPr txBox="1"/>
          <p:nvPr/>
        </p:nvSpPr>
        <p:spPr>
          <a:xfrm>
            <a:off x="1572566" y="4228992"/>
            <a:ext cx="9046346" cy="1323439"/>
          </a:xfrm>
          <a:prstGeom prst="rect">
            <a:avLst/>
          </a:prstGeom>
          <a:noFill/>
        </p:spPr>
        <p:txBody>
          <a:bodyPr wrap="square">
            <a:spAutoFit/>
          </a:bodyPr>
          <a:lstStyle/>
          <a:p>
            <a:r>
              <a:rPr lang="en-CA" sz="3200" b="1" dirty="0">
                <a:solidFill>
                  <a:srgbClr val="000000"/>
                </a:solidFill>
                <a:effectLst/>
                <a:latin typeface="Calibri" panose="020F0502020204030204" pitchFamily="34" charset="0"/>
                <a:ea typeface="Aptos" panose="020B0004020202020204" pitchFamily="34" charset="0"/>
              </a:rPr>
              <a:t>Work Experience </a:t>
            </a:r>
            <a:endParaRPr lang="en-CA" sz="3200" dirty="0">
              <a:solidFill>
                <a:srgbClr val="000000"/>
              </a:solidFill>
              <a:effectLst/>
              <a:latin typeface="Calibri" panose="020F0502020204030204" pitchFamily="34" charset="0"/>
              <a:ea typeface="Aptos" panose="020B0004020202020204" pitchFamily="34" charset="0"/>
            </a:endParaRPr>
          </a:p>
          <a:p>
            <a:r>
              <a:rPr lang="en-CA" sz="2400" dirty="0">
                <a:effectLst/>
                <a:latin typeface="Aptos" panose="020B0004020202020204" pitchFamily="34" charset="0"/>
                <a:ea typeface="Aptos" panose="020B0004020202020204" pitchFamily="34" charset="0"/>
                <a:cs typeface="Times New Roman" panose="02020603050405020304" pitchFamily="18" charset="0"/>
              </a:rPr>
              <a:t>Do you have a part/full time job? If so, talk to the Career Centre at your school about getting Work Experience 12A (and 12B) credit. </a:t>
            </a:r>
            <a:endParaRPr lang="en-CA" sz="2400" dirty="0"/>
          </a:p>
        </p:txBody>
      </p:sp>
    </p:spTree>
    <p:extLst>
      <p:ext uri="{BB962C8B-B14F-4D97-AF65-F5344CB8AC3E}">
        <p14:creationId xmlns:p14="http://schemas.microsoft.com/office/powerpoint/2010/main" val="3103287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a:extLst>
            <a:ext uri="{FF2B5EF4-FFF2-40B4-BE49-F238E27FC236}">
              <a16:creationId xmlns:a16="http://schemas.microsoft.com/office/drawing/2014/main" id="{ACB3F0F2-EE8E-348D-0EE4-3E972BCB0F81}"/>
            </a:ext>
          </a:extLst>
        </p:cNvPr>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96CD72C3-568A-F33B-14C8-9A153B645EF2}"/>
              </a:ext>
            </a:extLst>
          </p:cNvPr>
          <p:cNvPicPr>
            <a:picLocks noGrp="1" noChangeAspect="1"/>
          </p:cNvPicPr>
          <p:nvPr>
            <p:ph idx="1"/>
          </p:nvPr>
        </p:nvPicPr>
        <p:blipFill>
          <a:blip r:embed="rId3"/>
          <a:stretch>
            <a:fillRect/>
          </a:stretch>
        </p:blipFill>
        <p:spPr>
          <a:xfrm>
            <a:off x="10618912" y="141745"/>
            <a:ext cx="1482010" cy="1401490"/>
          </a:xfrm>
        </p:spPr>
      </p:pic>
      <p:sp>
        <p:nvSpPr>
          <p:cNvPr id="4" name="Text Placeholder 3">
            <a:extLst>
              <a:ext uri="{FF2B5EF4-FFF2-40B4-BE49-F238E27FC236}">
                <a16:creationId xmlns:a16="http://schemas.microsoft.com/office/drawing/2014/main" id="{0507DC2A-7C0B-B662-8C54-C573E3F00A51}"/>
              </a:ext>
            </a:extLst>
          </p:cNvPr>
          <p:cNvSpPr txBox="1">
            <a:spLocks/>
          </p:cNvSpPr>
          <p:nvPr/>
        </p:nvSpPr>
        <p:spPr>
          <a:xfrm>
            <a:off x="1792442" y="1805324"/>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sp>
        <p:nvSpPr>
          <p:cNvPr id="2" name="TextBox 1">
            <a:extLst>
              <a:ext uri="{FF2B5EF4-FFF2-40B4-BE49-F238E27FC236}">
                <a16:creationId xmlns:a16="http://schemas.microsoft.com/office/drawing/2014/main" id="{2E9223EB-4F0C-4510-9777-6B044ABAC5D9}"/>
              </a:ext>
            </a:extLst>
          </p:cNvPr>
          <p:cNvSpPr txBox="1"/>
          <p:nvPr/>
        </p:nvSpPr>
        <p:spPr>
          <a:xfrm>
            <a:off x="1608947" y="251094"/>
            <a:ext cx="8974105" cy="1200329"/>
          </a:xfrm>
          <a:prstGeom prst="rect">
            <a:avLst/>
          </a:prstGeom>
          <a:noFill/>
        </p:spPr>
        <p:txBody>
          <a:bodyPr wrap="square" rtlCol="0">
            <a:spAutoFit/>
          </a:bodyPr>
          <a:lstStyle/>
          <a:p>
            <a:pPr algn="ctr"/>
            <a:r>
              <a:rPr lang="en-CA" sz="7200" dirty="0">
                <a:latin typeface="+mj-lt"/>
              </a:rPr>
              <a:t>Youth TRAIN in Trades</a:t>
            </a:r>
          </a:p>
        </p:txBody>
      </p:sp>
      <p:sp>
        <p:nvSpPr>
          <p:cNvPr id="6" name="TextBox 5">
            <a:extLst>
              <a:ext uri="{FF2B5EF4-FFF2-40B4-BE49-F238E27FC236}">
                <a16:creationId xmlns:a16="http://schemas.microsoft.com/office/drawing/2014/main" id="{197FBCB2-5AB8-B3C8-8707-F74D6EC308A7}"/>
              </a:ext>
            </a:extLst>
          </p:cNvPr>
          <p:cNvSpPr txBox="1"/>
          <p:nvPr/>
        </p:nvSpPr>
        <p:spPr>
          <a:xfrm>
            <a:off x="1287895" y="1805324"/>
            <a:ext cx="4932391" cy="3724096"/>
          </a:xfrm>
          <a:prstGeom prst="rect">
            <a:avLst/>
          </a:prstGeom>
          <a:noFill/>
        </p:spPr>
        <p:txBody>
          <a:bodyPr wrap="square">
            <a:spAutoFit/>
          </a:bodyPr>
          <a:lstStyle/>
          <a:p>
            <a:pPr algn="ctr"/>
            <a:r>
              <a:rPr lang="en-CA" sz="2200" b="1" dirty="0">
                <a:solidFill>
                  <a:srgbClr val="000000"/>
                </a:solidFill>
                <a:effectLst/>
                <a:latin typeface="Calibri" panose="020F0502020204030204" pitchFamily="34" charset="0"/>
                <a:ea typeface="Aptos" panose="020B0004020202020204" pitchFamily="34" charset="0"/>
              </a:rPr>
              <a:t>At School Sites</a:t>
            </a:r>
          </a:p>
          <a:p>
            <a:r>
              <a:rPr lang="en-CA" sz="2000" b="1" dirty="0">
                <a:solidFill>
                  <a:srgbClr val="000000"/>
                </a:solidFill>
                <a:effectLst/>
                <a:latin typeface="Calibri" panose="020F0502020204030204" pitchFamily="34" charset="0"/>
                <a:ea typeface="Aptos" panose="020B0004020202020204" pitchFamily="34" charset="0"/>
              </a:rPr>
              <a:t>Auto Body and Collision Technician (Level 1)</a:t>
            </a:r>
            <a:endParaRPr lang="en-CA" sz="2000" b="1" dirty="0">
              <a:solidFill>
                <a:srgbClr val="000000"/>
              </a:solidFill>
              <a:latin typeface="Calibri" panose="020F0502020204030204" pitchFamily="34" charset="0"/>
              <a:ea typeface="Aptos" panose="020B0004020202020204" pitchFamily="34" charset="0"/>
            </a:endParaRPr>
          </a:p>
          <a:p>
            <a:pPr marL="285750" indent="-285750">
              <a:buFont typeface="Arial" panose="020B0604020202020204" pitchFamily="34" charset="0"/>
              <a:buChar char="•"/>
            </a:pPr>
            <a:r>
              <a:rPr lang="en-CA" sz="2000" dirty="0">
                <a:solidFill>
                  <a:srgbClr val="000000"/>
                </a:solidFill>
                <a:effectLst/>
                <a:latin typeface="Calibri" panose="020F0502020204030204" pitchFamily="34" charset="0"/>
                <a:ea typeface="Aptos" panose="020B0004020202020204" pitchFamily="34" charset="0"/>
              </a:rPr>
              <a:t>February 2025, next intake at A.L. Fortune </a:t>
            </a:r>
          </a:p>
          <a:p>
            <a:r>
              <a:rPr lang="en-CA" sz="2000" dirty="0">
                <a:solidFill>
                  <a:srgbClr val="000000"/>
                </a:solidFill>
                <a:effectLst/>
                <a:latin typeface="Calibri" panose="020F0502020204030204" pitchFamily="34" charset="0"/>
                <a:ea typeface="Aptos" panose="020B0004020202020204" pitchFamily="34" charset="0"/>
              </a:rPr>
              <a:t> </a:t>
            </a:r>
          </a:p>
          <a:p>
            <a:r>
              <a:rPr lang="en-CA" sz="2000" b="1" dirty="0">
                <a:solidFill>
                  <a:srgbClr val="000000"/>
                </a:solidFill>
                <a:effectLst/>
                <a:latin typeface="Calibri" panose="020F0502020204030204" pitchFamily="34" charset="0"/>
                <a:ea typeface="Aptos" panose="020B0004020202020204" pitchFamily="34" charset="0"/>
              </a:rPr>
              <a:t>Professional Cook 1 (PC1)</a:t>
            </a:r>
            <a:endParaRPr lang="en-CA" sz="2000" b="1" dirty="0">
              <a:solidFill>
                <a:srgbClr val="000000"/>
              </a:solidFill>
              <a:latin typeface="Calibri" panose="020F0502020204030204" pitchFamily="34" charset="0"/>
              <a:ea typeface="Aptos" panose="020B0004020202020204" pitchFamily="34" charset="0"/>
            </a:endParaRPr>
          </a:p>
          <a:p>
            <a:pPr marL="285750" indent="-285750">
              <a:buFont typeface="Arial" panose="020B0604020202020204" pitchFamily="34" charset="0"/>
              <a:buChar char="•"/>
            </a:pPr>
            <a:r>
              <a:rPr lang="en-CA" sz="2000" dirty="0">
                <a:solidFill>
                  <a:srgbClr val="000000"/>
                </a:solidFill>
                <a:effectLst/>
                <a:latin typeface="Calibri" panose="020F0502020204030204" pitchFamily="34" charset="0"/>
                <a:ea typeface="Aptos" panose="020B0004020202020204" pitchFamily="34" charset="0"/>
              </a:rPr>
              <a:t>February 2025, next intake at A.L. Fortune </a:t>
            </a:r>
          </a:p>
          <a:p>
            <a:r>
              <a:rPr lang="en-CA" sz="2000" dirty="0">
                <a:solidFill>
                  <a:srgbClr val="000000"/>
                </a:solidFill>
                <a:effectLst/>
                <a:latin typeface="Calibri" panose="020F0502020204030204" pitchFamily="34" charset="0"/>
                <a:ea typeface="Aptos" panose="020B0004020202020204" pitchFamily="34" charset="0"/>
              </a:rPr>
              <a:t> </a:t>
            </a:r>
          </a:p>
          <a:p>
            <a:r>
              <a:rPr lang="en-CA" sz="2000" b="1" dirty="0">
                <a:solidFill>
                  <a:srgbClr val="000000"/>
                </a:solidFill>
                <a:effectLst/>
                <a:latin typeface="Calibri" panose="020F0502020204030204" pitchFamily="34" charset="0"/>
                <a:ea typeface="Aptos" panose="020B0004020202020204" pitchFamily="34" charset="0"/>
              </a:rPr>
              <a:t>Hairstyling</a:t>
            </a:r>
            <a:endParaRPr lang="en-CA" sz="2000" b="1" dirty="0">
              <a:solidFill>
                <a:srgbClr val="000000"/>
              </a:solidFill>
              <a:latin typeface="Calibri" panose="020F0502020204030204" pitchFamily="34" charset="0"/>
              <a:ea typeface="Aptos" panose="020B0004020202020204" pitchFamily="34" charset="0"/>
            </a:endParaRPr>
          </a:p>
          <a:p>
            <a:pPr marL="285750" indent="-285750">
              <a:buFont typeface="Arial" panose="020B0604020202020204" pitchFamily="34" charset="0"/>
              <a:buChar char="•"/>
            </a:pPr>
            <a:r>
              <a:rPr lang="en-CA" sz="2000" dirty="0">
                <a:solidFill>
                  <a:srgbClr val="000000"/>
                </a:solidFill>
                <a:effectLst/>
                <a:latin typeface="Calibri" panose="020F0502020204030204" pitchFamily="34" charset="0"/>
                <a:ea typeface="Aptos" panose="020B0004020202020204" pitchFamily="34" charset="0"/>
              </a:rPr>
              <a:t>February 2025, next intake at PVSS </a:t>
            </a:r>
          </a:p>
          <a:p>
            <a:r>
              <a:rPr lang="en-CA" sz="1800" b="1" dirty="0">
                <a:solidFill>
                  <a:srgbClr val="000000"/>
                </a:solidFill>
                <a:effectLst/>
                <a:latin typeface="Calibri" panose="020F0502020204030204" pitchFamily="34" charset="0"/>
                <a:ea typeface="Aptos" panose="020B0004020202020204" pitchFamily="34" charset="0"/>
              </a:rPr>
              <a:t> </a:t>
            </a:r>
            <a:endParaRPr lang="en-CA" sz="2000" dirty="0">
              <a:solidFill>
                <a:srgbClr val="000000"/>
              </a:solidFill>
              <a:effectLst/>
              <a:latin typeface="Calibri" panose="020F0502020204030204" pitchFamily="34" charset="0"/>
              <a:ea typeface="Aptos" panose="020B0004020202020204" pitchFamily="34" charset="0"/>
            </a:endParaRPr>
          </a:p>
          <a:p>
            <a:r>
              <a:rPr lang="en-CA" sz="1800" dirty="0">
                <a:solidFill>
                  <a:srgbClr val="000000"/>
                </a:solidFill>
                <a:effectLst/>
                <a:latin typeface="Calibri" panose="020F0502020204030204" pitchFamily="34" charset="0"/>
                <a:ea typeface="Aptos" panose="020B0004020202020204" pitchFamily="34" charset="0"/>
              </a:rPr>
              <a:t> </a:t>
            </a:r>
            <a:endParaRPr lang="en-CA" sz="2000" dirty="0">
              <a:solidFill>
                <a:srgbClr val="000000"/>
              </a:solidFill>
              <a:effectLst/>
              <a:latin typeface="Calibri" panose="020F0502020204030204" pitchFamily="34" charset="0"/>
              <a:ea typeface="Aptos" panose="020B0004020202020204" pitchFamily="34" charset="0"/>
            </a:endParaRPr>
          </a:p>
          <a:p>
            <a:r>
              <a:rPr lang="en-CA" sz="1800" dirty="0">
                <a:solidFill>
                  <a:srgbClr val="000000"/>
                </a:solidFill>
                <a:effectLst/>
                <a:latin typeface="Calibri" panose="020F0502020204030204" pitchFamily="34" charset="0"/>
                <a:ea typeface="Aptos" panose="020B0004020202020204" pitchFamily="34" charset="0"/>
              </a:rPr>
              <a:t> </a:t>
            </a:r>
            <a:endParaRPr lang="en-CA" sz="2000" dirty="0">
              <a:solidFill>
                <a:srgbClr val="000000"/>
              </a:solidFill>
              <a:effectLst/>
              <a:latin typeface="Calibri" panose="020F0502020204030204" pitchFamily="34" charset="0"/>
              <a:ea typeface="Aptos" panose="020B0004020202020204" pitchFamily="34" charset="0"/>
            </a:endParaRPr>
          </a:p>
        </p:txBody>
      </p:sp>
      <p:sp>
        <p:nvSpPr>
          <p:cNvPr id="10" name="TextBox 9">
            <a:extLst>
              <a:ext uri="{FF2B5EF4-FFF2-40B4-BE49-F238E27FC236}">
                <a16:creationId xmlns:a16="http://schemas.microsoft.com/office/drawing/2014/main" id="{8030083B-58D6-A434-6B30-95C270A80276}"/>
              </a:ext>
            </a:extLst>
          </p:cNvPr>
          <p:cNvSpPr txBox="1"/>
          <p:nvPr/>
        </p:nvSpPr>
        <p:spPr>
          <a:xfrm>
            <a:off x="6981630" y="1805324"/>
            <a:ext cx="4792486" cy="3816429"/>
          </a:xfrm>
          <a:prstGeom prst="rect">
            <a:avLst/>
          </a:prstGeom>
          <a:noFill/>
        </p:spPr>
        <p:txBody>
          <a:bodyPr wrap="square">
            <a:spAutoFit/>
          </a:bodyPr>
          <a:lstStyle/>
          <a:p>
            <a:pPr algn="ctr"/>
            <a:r>
              <a:rPr lang="en-CA" sz="2200" b="1" dirty="0">
                <a:solidFill>
                  <a:srgbClr val="000000"/>
                </a:solidFill>
                <a:effectLst/>
                <a:latin typeface="Calibri" panose="020F0502020204030204" pitchFamily="34" charset="0"/>
                <a:ea typeface="Aptos" panose="020B0004020202020204" pitchFamily="34" charset="0"/>
              </a:rPr>
              <a:t>At Okanagan College</a:t>
            </a:r>
          </a:p>
          <a:p>
            <a:r>
              <a:rPr lang="en-CA" sz="2000" b="1" dirty="0">
                <a:solidFill>
                  <a:srgbClr val="000000"/>
                </a:solidFill>
                <a:effectLst/>
                <a:latin typeface="Calibri" panose="020F0502020204030204" pitchFamily="34" charset="0"/>
                <a:ea typeface="Aptos" panose="020B0004020202020204" pitchFamily="34" charset="0"/>
              </a:rPr>
              <a:t>Carpenter Foundations (Okanagan College) </a:t>
            </a:r>
            <a:endParaRPr lang="en-CA" sz="2000" b="1" dirty="0">
              <a:solidFill>
                <a:srgbClr val="000000"/>
              </a:solidFill>
              <a:latin typeface="Calibri" panose="020F0502020204030204" pitchFamily="34" charset="0"/>
              <a:ea typeface="Aptos" panose="020B0004020202020204" pitchFamily="34" charset="0"/>
            </a:endParaRPr>
          </a:p>
          <a:p>
            <a:pPr marL="285750" indent="-285750">
              <a:buFont typeface="Arial" panose="020B0604020202020204" pitchFamily="34" charset="0"/>
              <a:buChar char="•"/>
            </a:pPr>
            <a:r>
              <a:rPr lang="en-CA" sz="2000" dirty="0">
                <a:solidFill>
                  <a:srgbClr val="000000"/>
                </a:solidFill>
                <a:effectLst/>
                <a:latin typeface="Calibri" panose="020F0502020204030204" pitchFamily="34" charset="0"/>
                <a:ea typeface="Aptos" panose="020B0004020202020204" pitchFamily="34" charset="0"/>
              </a:rPr>
              <a:t>January 2025 (Salmon Arm) </a:t>
            </a:r>
          </a:p>
          <a:p>
            <a:r>
              <a:rPr lang="en-CA" sz="2000" dirty="0">
                <a:solidFill>
                  <a:srgbClr val="000000"/>
                </a:solidFill>
                <a:effectLst/>
                <a:latin typeface="Calibri" panose="020F0502020204030204" pitchFamily="34" charset="0"/>
                <a:ea typeface="Aptos" panose="020B0004020202020204" pitchFamily="34" charset="0"/>
              </a:rPr>
              <a:t> </a:t>
            </a:r>
          </a:p>
          <a:p>
            <a:r>
              <a:rPr lang="en-CA" sz="2000" b="1" dirty="0">
                <a:solidFill>
                  <a:srgbClr val="000000"/>
                </a:solidFill>
                <a:effectLst/>
                <a:latin typeface="Calibri" panose="020F0502020204030204" pitchFamily="34" charset="0"/>
                <a:ea typeface="Aptos" panose="020B0004020202020204" pitchFamily="34" charset="0"/>
              </a:rPr>
              <a:t>Electrical Foundations (Okanagan College) </a:t>
            </a:r>
            <a:endParaRPr lang="en-CA" sz="2000" b="1" dirty="0">
              <a:solidFill>
                <a:srgbClr val="000000"/>
              </a:solidFill>
              <a:latin typeface="Calibri" panose="020F0502020204030204" pitchFamily="34" charset="0"/>
              <a:ea typeface="Aptos" panose="020B0004020202020204" pitchFamily="34" charset="0"/>
            </a:endParaRPr>
          </a:p>
          <a:p>
            <a:pPr marL="285750" indent="-285750">
              <a:buFont typeface="Arial" panose="020B0604020202020204" pitchFamily="34" charset="0"/>
              <a:buChar char="•"/>
            </a:pPr>
            <a:r>
              <a:rPr lang="en-CA" sz="2000" dirty="0">
                <a:solidFill>
                  <a:srgbClr val="000000"/>
                </a:solidFill>
                <a:effectLst/>
                <a:latin typeface="Calibri" panose="020F0502020204030204" pitchFamily="34" charset="0"/>
                <a:ea typeface="Aptos" panose="020B0004020202020204" pitchFamily="34" charset="0"/>
              </a:rPr>
              <a:t>February 2025 (Vernon) </a:t>
            </a:r>
          </a:p>
          <a:p>
            <a:r>
              <a:rPr lang="en-CA" sz="2000" dirty="0">
                <a:solidFill>
                  <a:srgbClr val="000000"/>
                </a:solidFill>
                <a:effectLst/>
                <a:latin typeface="Calibri" panose="020F0502020204030204" pitchFamily="34" charset="0"/>
                <a:ea typeface="Aptos" panose="020B0004020202020204" pitchFamily="34" charset="0"/>
              </a:rPr>
              <a:t> </a:t>
            </a:r>
          </a:p>
          <a:p>
            <a:r>
              <a:rPr lang="en-CA" sz="2000" b="1" dirty="0">
                <a:solidFill>
                  <a:srgbClr val="000000"/>
                </a:solidFill>
                <a:effectLst/>
                <a:latin typeface="Calibri" panose="020F0502020204030204" pitchFamily="34" charset="0"/>
                <a:ea typeface="Aptos" panose="020B0004020202020204" pitchFamily="34" charset="0"/>
              </a:rPr>
              <a:t>Plumbing Foundations (Okanagan College) </a:t>
            </a:r>
            <a:endParaRPr lang="en-CA" sz="2000" b="1" dirty="0">
              <a:solidFill>
                <a:srgbClr val="000000"/>
              </a:solidFill>
              <a:latin typeface="Calibri" panose="020F0502020204030204" pitchFamily="34" charset="0"/>
              <a:ea typeface="Aptos" panose="020B0004020202020204" pitchFamily="34" charset="0"/>
            </a:endParaRPr>
          </a:p>
          <a:p>
            <a:pPr marL="285750" indent="-285750">
              <a:buFont typeface="Arial" panose="020B0604020202020204" pitchFamily="34" charset="0"/>
              <a:buChar char="•"/>
            </a:pPr>
            <a:r>
              <a:rPr lang="en-CA" sz="2000" dirty="0">
                <a:solidFill>
                  <a:srgbClr val="000000"/>
                </a:solidFill>
                <a:effectLst/>
                <a:latin typeface="Calibri" panose="020F0502020204030204" pitchFamily="34" charset="0"/>
                <a:ea typeface="Aptos" panose="020B0004020202020204" pitchFamily="34" charset="0"/>
              </a:rPr>
              <a:t>July 2024 (Vernon) </a:t>
            </a:r>
          </a:p>
          <a:p>
            <a:r>
              <a:rPr lang="en-CA" sz="2000" dirty="0">
                <a:solidFill>
                  <a:srgbClr val="000000"/>
                </a:solidFill>
                <a:effectLst/>
                <a:latin typeface="Calibri" panose="020F0502020204030204" pitchFamily="34" charset="0"/>
                <a:ea typeface="Aptos" panose="020B0004020202020204" pitchFamily="34" charset="0"/>
              </a:rPr>
              <a:t> </a:t>
            </a:r>
          </a:p>
          <a:p>
            <a:r>
              <a:rPr lang="en-CA" sz="2000" b="1" dirty="0">
                <a:solidFill>
                  <a:srgbClr val="000000"/>
                </a:solidFill>
                <a:effectLst/>
                <a:latin typeface="Calibri" panose="020F0502020204030204" pitchFamily="34" charset="0"/>
                <a:ea typeface="Aptos" panose="020B0004020202020204" pitchFamily="34" charset="0"/>
              </a:rPr>
              <a:t>Welding Foundations (Okanagan College) </a:t>
            </a:r>
            <a:endParaRPr lang="en-CA" sz="2000" b="1" dirty="0">
              <a:solidFill>
                <a:srgbClr val="000000"/>
              </a:solidFill>
              <a:latin typeface="Calibri" panose="020F0502020204030204" pitchFamily="34" charset="0"/>
              <a:ea typeface="Aptos" panose="020B0004020202020204" pitchFamily="34" charset="0"/>
            </a:endParaRPr>
          </a:p>
          <a:p>
            <a:pPr marL="285750" indent="-285750">
              <a:buFont typeface="Arial" panose="020B0604020202020204" pitchFamily="34" charset="0"/>
              <a:buChar char="•"/>
            </a:pPr>
            <a:r>
              <a:rPr lang="en-CA" sz="2000" dirty="0">
                <a:solidFill>
                  <a:srgbClr val="000000"/>
                </a:solidFill>
                <a:effectLst/>
                <a:latin typeface="Calibri" panose="020F0502020204030204" pitchFamily="34" charset="0"/>
                <a:ea typeface="Aptos" panose="020B0004020202020204" pitchFamily="34" charset="0"/>
              </a:rPr>
              <a:t>February 2025 (Salmon Arm)</a:t>
            </a:r>
            <a:endParaRPr lang="en-CA" sz="2000" dirty="0"/>
          </a:p>
        </p:txBody>
      </p:sp>
      <p:sp>
        <p:nvSpPr>
          <p:cNvPr id="11" name="TextBox 10">
            <a:extLst>
              <a:ext uri="{FF2B5EF4-FFF2-40B4-BE49-F238E27FC236}">
                <a16:creationId xmlns:a16="http://schemas.microsoft.com/office/drawing/2014/main" id="{8084D8E6-2643-EC1B-EB6D-11AA7E48BD25}"/>
              </a:ext>
            </a:extLst>
          </p:cNvPr>
          <p:cNvSpPr txBox="1"/>
          <p:nvPr/>
        </p:nvSpPr>
        <p:spPr>
          <a:xfrm>
            <a:off x="2239474" y="5708341"/>
            <a:ext cx="9484311" cy="830997"/>
          </a:xfrm>
          <a:prstGeom prst="rect">
            <a:avLst/>
          </a:prstGeom>
          <a:noFill/>
        </p:spPr>
        <p:txBody>
          <a:bodyPr wrap="square" rtlCol="0">
            <a:spAutoFit/>
          </a:bodyPr>
          <a:lstStyle/>
          <a:p>
            <a:r>
              <a:rPr lang="en-CA" sz="4800" dirty="0">
                <a:solidFill>
                  <a:schemeClr val="accent1"/>
                </a:solidFill>
              </a:rPr>
              <a:t>See Mr. Brown For More Information</a:t>
            </a:r>
          </a:p>
        </p:txBody>
      </p:sp>
    </p:spTree>
    <p:extLst>
      <p:ext uri="{BB962C8B-B14F-4D97-AF65-F5344CB8AC3E}">
        <p14:creationId xmlns:p14="http://schemas.microsoft.com/office/powerpoint/2010/main" val="2602521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a:extLst>
            <a:ext uri="{FF2B5EF4-FFF2-40B4-BE49-F238E27FC236}">
              <a16:creationId xmlns:a16="http://schemas.microsoft.com/office/drawing/2014/main" id="{B8FD283E-8989-3F1E-9959-146154159951}"/>
            </a:ext>
          </a:extLst>
        </p:cNvPr>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FEF5A0D8-8D1E-8363-8C61-0C72C0FAC1F4}"/>
              </a:ext>
            </a:extLst>
          </p:cNvPr>
          <p:cNvPicPr>
            <a:picLocks noGrp="1" noChangeAspect="1"/>
          </p:cNvPicPr>
          <p:nvPr>
            <p:ph idx="1"/>
          </p:nvPr>
        </p:nvPicPr>
        <p:blipFill>
          <a:blip r:embed="rId3"/>
          <a:stretch>
            <a:fillRect/>
          </a:stretch>
        </p:blipFill>
        <p:spPr>
          <a:xfrm>
            <a:off x="10618912" y="141745"/>
            <a:ext cx="1482010" cy="1401490"/>
          </a:xfrm>
        </p:spPr>
      </p:pic>
      <p:sp>
        <p:nvSpPr>
          <p:cNvPr id="4" name="Text Placeholder 3">
            <a:extLst>
              <a:ext uri="{FF2B5EF4-FFF2-40B4-BE49-F238E27FC236}">
                <a16:creationId xmlns:a16="http://schemas.microsoft.com/office/drawing/2014/main" id="{340017C0-BE2F-CF6C-205E-FC1AFF79D6CF}"/>
              </a:ext>
            </a:extLst>
          </p:cNvPr>
          <p:cNvSpPr txBox="1">
            <a:spLocks/>
          </p:cNvSpPr>
          <p:nvPr/>
        </p:nvSpPr>
        <p:spPr>
          <a:xfrm>
            <a:off x="1730299" y="1750441"/>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sp>
        <p:nvSpPr>
          <p:cNvPr id="2" name="TextBox 1">
            <a:extLst>
              <a:ext uri="{FF2B5EF4-FFF2-40B4-BE49-F238E27FC236}">
                <a16:creationId xmlns:a16="http://schemas.microsoft.com/office/drawing/2014/main" id="{760370BA-295C-5D71-1613-5DC0EFEB5405}"/>
              </a:ext>
            </a:extLst>
          </p:cNvPr>
          <p:cNvSpPr txBox="1"/>
          <p:nvPr/>
        </p:nvSpPr>
        <p:spPr>
          <a:xfrm>
            <a:off x="1730299" y="-109360"/>
            <a:ext cx="8974105" cy="1200329"/>
          </a:xfrm>
          <a:prstGeom prst="rect">
            <a:avLst/>
          </a:prstGeom>
          <a:noFill/>
        </p:spPr>
        <p:txBody>
          <a:bodyPr wrap="square" rtlCol="0">
            <a:spAutoFit/>
          </a:bodyPr>
          <a:lstStyle/>
          <a:p>
            <a:pPr algn="ctr"/>
            <a:r>
              <a:rPr lang="en-CA" sz="7200" dirty="0">
                <a:latin typeface="+mj-lt"/>
              </a:rPr>
              <a:t>More Ways to Grad!</a:t>
            </a:r>
          </a:p>
        </p:txBody>
      </p:sp>
      <p:sp>
        <p:nvSpPr>
          <p:cNvPr id="11" name="TextBox 10">
            <a:extLst>
              <a:ext uri="{FF2B5EF4-FFF2-40B4-BE49-F238E27FC236}">
                <a16:creationId xmlns:a16="http://schemas.microsoft.com/office/drawing/2014/main" id="{D6B8163C-8B89-4455-18F4-66FF6D94BEDA}"/>
              </a:ext>
            </a:extLst>
          </p:cNvPr>
          <p:cNvSpPr txBox="1"/>
          <p:nvPr/>
        </p:nvSpPr>
        <p:spPr>
          <a:xfrm>
            <a:off x="2510899" y="5931200"/>
            <a:ext cx="9484311" cy="830997"/>
          </a:xfrm>
          <a:prstGeom prst="rect">
            <a:avLst/>
          </a:prstGeom>
          <a:noFill/>
        </p:spPr>
        <p:txBody>
          <a:bodyPr wrap="square" rtlCol="0">
            <a:spAutoFit/>
          </a:bodyPr>
          <a:lstStyle/>
          <a:p>
            <a:r>
              <a:rPr lang="en-CA" sz="4800" dirty="0">
                <a:solidFill>
                  <a:schemeClr val="accent1"/>
                </a:solidFill>
              </a:rPr>
              <a:t>See Mr. Brown For More Information</a:t>
            </a:r>
          </a:p>
        </p:txBody>
      </p:sp>
      <p:sp>
        <p:nvSpPr>
          <p:cNvPr id="16" name="TextBox 15">
            <a:extLst>
              <a:ext uri="{FF2B5EF4-FFF2-40B4-BE49-F238E27FC236}">
                <a16:creationId xmlns:a16="http://schemas.microsoft.com/office/drawing/2014/main" id="{946C0815-01A9-2C89-42FC-F1F82A873131}"/>
              </a:ext>
            </a:extLst>
          </p:cNvPr>
          <p:cNvSpPr txBox="1"/>
          <p:nvPr/>
        </p:nvSpPr>
        <p:spPr>
          <a:xfrm>
            <a:off x="1487596" y="994605"/>
            <a:ext cx="9216808" cy="523220"/>
          </a:xfrm>
          <a:prstGeom prst="rect">
            <a:avLst/>
          </a:prstGeom>
          <a:noFill/>
        </p:spPr>
        <p:txBody>
          <a:bodyPr wrap="square" rtlCol="0">
            <a:spAutoFit/>
          </a:bodyPr>
          <a:lstStyle/>
          <a:p>
            <a:pPr algn="ctr"/>
            <a:r>
              <a:rPr lang="en-CA" sz="2800" b="1" u="sng" dirty="0"/>
              <a:t>Academic Programs</a:t>
            </a:r>
          </a:p>
        </p:txBody>
      </p:sp>
      <p:sp>
        <p:nvSpPr>
          <p:cNvPr id="6" name="TextBox 5">
            <a:extLst>
              <a:ext uri="{FF2B5EF4-FFF2-40B4-BE49-F238E27FC236}">
                <a16:creationId xmlns:a16="http://schemas.microsoft.com/office/drawing/2014/main" id="{6A4203CB-8B11-8CD7-CC36-CF93AE40735C}"/>
              </a:ext>
            </a:extLst>
          </p:cNvPr>
          <p:cNvSpPr txBox="1"/>
          <p:nvPr/>
        </p:nvSpPr>
        <p:spPr>
          <a:xfrm>
            <a:off x="1730299" y="2194213"/>
            <a:ext cx="9932615" cy="2739211"/>
          </a:xfrm>
          <a:prstGeom prst="rect">
            <a:avLst/>
          </a:prstGeom>
          <a:noFill/>
        </p:spPr>
        <p:txBody>
          <a:bodyPr wrap="square">
            <a:spAutoFit/>
          </a:bodyPr>
          <a:lstStyle/>
          <a:p>
            <a:r>
              <a:rPr lang="en-US" sz="2800" b="1" dirty="0">
                <a:effectLst/>
                <a:ea typeface="Arial" panose="020B0604020202020204" pitchFamily="34" charset="0"/>
              </a:rPr>
              <a:t>Emergency Medical Responder 12 (</a:t>
            </a:r>
            <a:r>
              <a:rPr lang="en-US" sz="2800" b="1" dirty="0">
                <a:ea typeface="Arial" panose="020B0604020202020204" pitchFamily="34" charset="0"/>
              </a:rPr>
              <a:t>PVSS-Feb 2026)</a:t>
            </a:r>
            <a:endParaRPr lang="en-CA" sz="2800" dirty="0">
              <a:effectLst/>
              <a:ea typeface="Times New Roman" panose="02020603050405020304" pitchFamily="18" charset="0"/>
            </a:endParaRPr>
          </a:p>
          <a:p>
            <a:r>
              <a:rPr lang="en-US" sz="2400" dirty="0">
                <a:effectLst/>
                <a:ea typeface="Times New Roman" panose="02020603050405020304" pitchFamily="18" charset="0"/>
              </a:rPr>
              <a:t>This course will be offered as a block inside the timetable semester 2 at PVSS.</a:t>
            </a:r>
            <a:endParaRPr lang="en-CA" sz="2400" dirty="0">
              <a:effectLst/>
              <a:ea typeface="Times New Roman" panose="02020603050405020304" pitchFamily="18" charset="0"/>
            </a:endParaRPr>
          </a:p>
          <a:p>
            <a:endParaRPr lang="en-US" sz="2400" dirty="0">
              <a:effectLst/>
              <a:ea typeface="Times New Roman" panose="02020603050405020304" pitchFamily="18" charset="0"/>
            </a:endParaRPr>
          </a:p>
          <a:p>
            <a:r>
              <a:rPr lang="en-US" sz="2400" dirty="0">
                <a:effectLst/>
                <a:ea typeface="Times New Roman" panose="02020603050405020304" pitchFamily="18" charset="0"/>
              </a:rPr>
              <a:t>This course will build a solid foundation for individuals entering the healthcare field and well-suited for those interested in employment with ambulance services, fire departments, industrial projects, recreational facilities and more. </a:t>
            </a:r>
          </a:p>
        </p:txBody>
      </p:sp>
    </p:spTree>
    <p:extLst>
      <p:ext uri="{BB962C8B-B14F-4D97-AF65-F5344CB8AC3E}">
        <p14:creationId xmlns:p14="http://schemas.microsoft.com/office/powerpoint/2010/main" val="3565199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a:extLst>
            <a:ext uri="{FF2B5EF4-FFF2-40B4-BE49-F238E27FC236}">
              <a16:creationId xmlns:a16="http://schemas.microsoft.com/office/drawing/2014/main" id="{AE087D3A-8FC9-F463-7B2F-1650D0DF3E22}"/>
            </a:ext>
          </a:extLst>
        </p:cNvPr>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E727797E-6699-50F7-950B-5B3ED5727193}"/>
              </a:ext>
            </a:extLst>
          </p:cNvPr>
          <p:cNvPicPr>
            <a:picLocks noGrp="1" noChangeAspect="1"/>
          </p:cNvPicPr>
          <p:nvPr>
            <p:ph idx="1"/>
          </p:nvPr>
        </p:nvPicPr>
        <p:blipFill>
          <a:blip r:embed="rId3"/>
          <a:stretch>
            <a:fillRect/>
          </a:stretch>
        </p:blipFill>
        <p:spPr>
          <a:xfrm>
            <a:off x="10618912" y="141745"/>
            <a:ext cx="1482010" cy="1401490"/>
          </a:xfrm>
        </p:spPr>
      </p:pic>
      <p:sp>
        <p:nvSpPr>
          <p:cNvPr id="4" name="Text Placeholder 3">
            <a:extLst>
              <a:ext uri="{FF2B5EF4-FFF2-40B4-BE49-F238E27FC236}">
                <a16:creationId xmlns:a16="http://schemas.microsoft.com/office/drawing/2014/main" id="{1DA216E9-F758-3618-4FD3-912C996636C9}"/>
              </a:ext>
            </a:extLst>
          </p:cNvPr>
          <p:cNvSpPr txBox="1">
            <a:spLocks/>
          </p:cNvSpPr>
          <p:nvPr/>
        </p:nvSpPr>
        <p:spPr>
          <a:xfrm>
            <a:off x="1730299" y="1750441"/>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sp>
        <p:nvSpPr>
          <p:cNvPr id="2" name="TextBox 1">
            <a:extLst>
              <a:ext uri="{FF2B5EF4-FFF2-40B4-BE49-F238E27FC236}">
                <a16:creationId xmlns:a16="http://schemas.microsoft.com/office/drawing/2014/main" id="{02156912-CBAE-3504-7EF7-0F3416681F24}"/>
              </a:ext>
            </a:extLst>
          </p:cNvPr>
          <p:cNvSpPr txBox="1"/>
          <p:nvPr/>
        </p:nvSpPr>
        <p:spPr>
          <a:xfrm>
            <a:off x="1730299" y="-109360"/>
            <a:ext cx="8974105" cy="1200329"/>
          </a:xfrm>
          <a:prstGeom prst="rect">
            <a:avLst/>
          </a:prstGeom>
          <a:noFill/>
        </p:spPr>
        <p:txBody>
          <a:bodyPr wrap="square" rtlCol="0">
            <a:spAutoFit/>
          </a:bodyPr>
          <a:lstStyle/>
          <a:p>
            <a:pPr algn="ctr"/>
            <a:r>
              <a:rPr lang="en-CA" sz="7200" dirty="0">
                <a:latin typeface="+mj-lt"/>
              </a:rPr>
              <a:t>More Ways to Grad!</a:t>
            </a:r>
          </a:p>
        </p:txBody>
      </p:sp>
      <p:sp>
        <p:nvSpPr>
          <p:cNvPr id="11" name="TextBox 10">
            <a:extLst>
              <a:ext uri="{FF2B5EF4-FFF2-40B4-BE49-F238E27FC236}">
                <a16:creationId xmlns:a16="http://schemas.microsoft.com/office/drawing/2014/main" id="{6B3909EE-87E0-4C24-55DB-1CD1CF7B41C4}"/>
              </a:ext>
            </a:extLst>
          </p:cNvPr>
          <p:cNvSpPr txBox="1"/>
          <p:nvPr/>
        </p:nvSpPr>
        <p:spPr>
          <a:xfrm>
            <a:off x="2510899" y="5931200"/>
            <a:ext cx="9484311" cy="830997"/>
          </a:xfrm>
          <a:prstGeom prst="rect">
            <a:avLst/>
          </a:prstGeom>
          <a:noFill/>
        </p:spPr>
        <p:txBody>
          <a:bodyPr wrap="square" rtlCol="0">
            <a:spAutoFit/>
          </a:bodyPr>
          <a:lstStyle/>
          <a:p>
            <a:r>
              <a:rPr lang="en-CA" sz="4800" dirty="0">
                <a:solidFill>
                  <a:schemeClr val="accent1"/>
                </a:solidFill>
              </a:rPr>
              <a:t>See Mr. Brown For More Information</a:t>
            </a:r>
          </a:p>
        </p:txBody>
      </p:sp>
      <p:sp>
        <p:nvSpPr>
          <p:cNvPr id="9" name="TextBox 8">
            <a:extLst>
              <a:ext uri="{FF2B5EF4-FFF2-40B4-BE49-F238E27FC236}">
                <a16:creationId xmlns:a16="http://schemas.microsoft.com/office/drawing/2014/main" id="{CA655505-A330-3A3D-1D11-7611A59ECEDF}"/>
              </a:ext>
            </a:extLst>
          </p:cNvPr>
          <p:cNvSpPr txBox="1"/>
          <p:nvPr/>
        </p:nvSpPr>
        <p:spPr>
          <a:xfrm>
            <a:off x="1061208" y="4269207"/>
            <a:ext cx="6418554" cy="1661993"/>
          </a:xfrm>
          <a:prstGeom prst="rect">
            <a:avLst/>
          </a:prstGeom>
          <a:noFill/>
        </p:spPr>
        <p:txBody>
          <a:bodyPr wrap="square">
            <a:spAutoFit/>
          </a:bodyPr>
          <a:lstStyle/>
          <a:p>
            <a:r>
              <a:rPr lang="en-CA" sz="2200" b="1" u="sng" dirty="0">
                <a:solidFill>
                  <a:srgbClr val="000000"/>
                </a:solidFill>
                <a:effectLst/>
                <a:latin typeface="Calibri" panose="020F0502020204030204" pitchFamily="34" charset="0"/>
                <a:ea typeface="Aptos" panose="020B0004020202020204" pitchFamily="34" charset="0"/>
              </a:rPr>
              <a:t>Youth WORK in Trades </a:t>
            </a:r>
            <a:endParaRPr lang="en-CA" sz="2200" b="1" u="sng" dirty="0">
              <a:solidFill>
                <a:srgbClr val="000000"/>
              </a:solidFill>
              <a:latin typeface="Calibri" panose="020F0502020204030204" pitchFamily="34" charset="0"/>
              <a:ea typeface="Aptos" panose="020B0004020202020204" pitchFamily="34" charset="0"/>
            </a:endParaRPr>
          </a:p>
          <a:p>
            <a:pPr marL="342900" indent="-342900">
              <a:buFont typeface="Arial" panose="020B0604020202020204" pitchFamily="34" charset="0"/>
              <a:buChar char="•"/>
            </a:pPr>
            <a:r>
              <a:rPr lang="en-CA" sz="2000" dirty="0">
                <a:solidFill>
                  <a:srgbClr val="000000"/>
                </a:solidFill>
                <a:effectLst/>
                <a:latin typeface="Calibri" panose="020F0502020204030204" pitchFamily="34" charset="0"/>
                <a:ea typeface="Aptos" panose="020B0004020202020204" pitchFamily="34" charset="0"/>
              </a:rPr>
              <a:t>Students that work with a qualified tradesperson (i.e. licensed mechanic, electrician, butcher….) can sign up as a WORK student and receive</a:t>
            </a:r>
            <a:r>
              <a:rPr lang="en-CA" sz="2000" dirty="0">
                <a:solidFill>
                  <a:srgbClr val="000000"/>
                </a:solidFill>
                <a:latin typeface="Calibri" panose="020F0502020204030204" pitchFamily="34" charset="0"/>
                <a:ea typeface="Aptos" panose="020B0004020202020204" pitchFamily="34" charset="0"/>
              </a:rPr>
              <a:t> </a:t>
            </a:r>
            <a:r>
              <a:rPr lang="en-CA" sz="2000" dirty="0">
                <a:solidFill>
                  <a:srgbClr val="000000"/>
                </a:solidFill>
                <a:effectLst/>
                <a:latin typeface="Calibri" panose="020F0502020204030204" pitchFamily="34" charset="0"/>
                <a:ea typeface="Aptos" panose="020B0004020202020204" pitchFamily="34" charset="0"/>
              </a:rPr>
              <a:t>16 high school credits if </a:t>
            </a:r>
            <a:r>
              <a:rPr lang="en-CA" sz="2000" dirty="0">
                <a:solidFill>
                  <a:srgbClr val="000000"/>
                </a:solidFill>
                <a:latin typeface="Calibri" panose="020F0502020204030204" pitchFamily="34" charset="0"/>
                <a:ea typeface="Aptos" panose="020B0004020202020204" pitchFamily="34" charset="0"/>
              </a:rPr>
              <a:t>you</a:t>
            </a:r>
            <a:r>
              <a:rPr lang="en-CA" sz="2000" dirty="0">
                <a:solidFill>
                  <a:srgbClr val="000000"/>
                </a:solidFill>
                <a:effectLst/>
                <a:latin typeface="Calibri" panose="020F0502020204030204" pitchFamily="34" charset="0"/>
                <a:ea typeface="Aptos" panose="020B0004020202020204" pitchFamily="34" charset="0"/>
              </a:rPr>
              <a:t> acquire 480 hours of paid work </a:t>
            </a:r>
          </a:p>
        </p:txBody>
      </p:sp>
      <p:sp>
        <p:nvSpPr>
          <p:cNvPr id="13" name="TextBox 12">
            <a:extLst>
              <a:ext uri="{FF2B5EF4-FFF2-40B4-BE49-F238E27FC236}">
                <a16:creationId xmlns:a16="http://schemas.microsoft.com/office/drawing/2014/main" id="{54D1983D-431F-CB7A-396F-6EB34C81C749}"/>
              </a:ext>
            </a:extLst>
          </p:cNvPr>
          <p:cNvSpPr txBox="1"/>
          <p:nvPr/>
        </p:nvSpPr>
        <p:spPr>
          <a:xfrm>
            <a:off x="8030294" y="4336624"/>
            <a:ext cx="3520095" cy="1384995"/>
          </a:xfrm>
          <a:prstGeom prst="rect">
            <a:avLst/>
          </a:prstGeom>
          <a:noFill/>
        </p:spPr>
        <p:txBody>
          <a:bodyPr wrap="square">
            <a:spAutoFit/>
          </a:bodyPr>
          <a:lstStyle/>
          <a:p>
            <a:r>
              <a:rPr lang="en-CA" sz="2200" b="1" u="sng" dirty="0">
                <a:solidFill>
                  <a:srgbClr val="000000"/>
                </a:solidFill>
                <a:effectLst/>
                <a:latin typeface="Calibri" panose="020F0502020204030204" pitchFamily="34" charset="0"/>
                <a:ea typeface="Aptos" panose="020B0004020202020204" pitchFamily="34" charset="0"/>
              </a:rPr>
              <a:t>4th Class Power Engineering</a:t>
            </a:r>
            <a:endParaRPr lang="en-CA" sz="2200" b="1" u="sng" dirty="0">
              <a:solidFill>
                <a:srgbClr val="000000"/>
              </a:solidFill>
              <a:latin typeface="Calibri" panose="020F0502020204030204" pitchFamily="34" charset="0"/>
              <a:ea typeface="Aptos" panose="020B0004020202020204" pitchFamily="34" charset="0"/>
            </a:endParaRPr>
          </a:p>
          <a:p>
            <a:pPr marL="342900" indent="-342900">
              <a:buFont typeface="Arial" panose="020B0604020202020204" pitchFamily="34" charset="0"/>
              <a:buChar char="•"/>
            </a:pPr>
            <a:r>
              <a:rPr lang="en-CA" sz="2000" dirty="0">
                <a:solidFill>
                  <a:srgbClr val="000000"/>
                </a:solidFill>
                <a:effectLst/>
                <a:latin typeface="Calibri" panose="020F0502020204030204" pitchFamily="34" charset="0"/>
                <a:ea typeface="Aptos" panose="020B0004020202020204" pitchFamily="34" charset="0"/>
              </a:rPr>
              <a:t>Partnered with British Columbia Institute of Technology – BCIT</a:t>
            </a:r>
          </a:p>
        </p:txBody>
      </p:sp>
      <p:sp>
        <p:nvSpPr>
          <p:cNvPr id="15" name="TextBox 14">
            <a:extLst>
              <a:ext uri="{FF2B5EF4-FFF2-40B4-BE49-F238E27FC236}">
                <a16:creationId xmlns:a16="http://schemas.microsoft.com/office/drawing/2014/main" id="{F3E901B8-5ED7-ADB7-9DC9-BADD2563425D}"/>
              </a:ext>
            </a:extLst>
          </p:cNvPr>
          <p:cNvSpPr txBox="1"/>
          <p:nvPr/>
        </p:nvSpPr>
        <p:spPr>
          <a:xfrm>
            <a:off x="1429305" y="1451423"/>
            <a:ext cx="10671617" cy="3170099"/>
          </a:xfrm>
          <a:prstGeom prst="rect">
            <a:avLst/>
          </a:prstGeom>
          <a:noFill/>
        </p:spPr>
        <p:txBody>
          <a:bodyPr wrap="square" numCol="2">
            <a:spAutoFit/>
          </a:bodyPr>
          <a:lstStyle/>
          <a:p>
            <a:r>
              <a:rPr lang="en-CA" sz="2000" dirty="0">
                <a:effectLst/>
                <a:latin typeface="Calibri" panose="020F0502020204030204" pitchFamily="34" charset="0"/>
                <a:ea typeface="Times New Roman" panose="02020603050405020304" pitchFamily="18" charset="0"/>
                <a:cs typeface="Calibri" panose="020F0502020204030204" pitchFamily="34" charset="0"/>
              </a:rPr>
              <a:t>Office Assistant Certificate (OC)</a:t>
            </a:r>
            <a:endParaRPr lang="en-CA" sz="2000" dirty="0">
              <a:effectLst/>
              <a:latin typeface="Calibri" panose="020F0502020204030204" pitchFamily="34" charset="0"/>
              <a:ea typeface="Aptos" panose="020B0004020202020204" pitchFamily="34" charset="0"/>
              <a:cs typeface="Calibri" panose="020F0502020204030204" pitchFamily="34" charset="0"/>
            </a:endParaRPr>
          </a:p>
          <a:p>
            <a:pPr lvl="0" fontAlgn="base">
              <a:buSzPts val="1000"/>
              <a:tabLst>
                <a:tab pos="457200" algn="l"/>
              </a:tabLst>
            </a:pPr>
            <a:r>
              <a:rPr lang="en-CA" sz="2000" dirty="0">
                <a:effectLst/>
                <a:latin typeface="Calibri" panose="020F0502020204030204" pitchFamily="34" charset="0"/>
                <a:ea typeface="Times New Roman" panose="02020603050405020304" pitchFamily="18" charset="0"/>
                <a:cs typeface="Calibri" panose="020F0502020204030204" pitchFamily="34" charset="0"/>
              </a:rPr>
              <a:t>Health Care Assistant Certificate (OC)</a:t>
            </a:r>
            <a:endParaRPr lang="en-CA" sz="2000" dirty="0">
              <a:latin typeface="Calibri" panose="020F0502020204030204" pitchFamily="34" charset="0"/>
              <a:ea typeface="Times New Roman" panose="02020603050405020304" pitchFamily="18" charset="0"/>
              <a:cs typeface="Calibri" panose="020F0502020204030204" pitchFamily="34" charset="0"/>
            </a:endParaRPr>
          </a:p>
          <a:p>
            <a:pPr lvl="0" fontAlgn="base">
              <a:buSzPts val="1000"/>
              <a:tabLst>
                <a:tab pos="457200" algn="l"/>
              </a:tabLst>
            </a:pPr>
            <a:r>
              <a:rPr lang="en-CA" sz="2000" dirty="0">
                <a:effectLst/>
                <a:latin typeface="Calibri" panose="020F0502020204030204" pitchFamily="34" charset="0"/>
                <a:ea typeface="Times New Roman" panose="02020603050405020304" pitchFamily="18" charset="0"/>
                <a:cs typeface="Calibri" panose="020F0502020204030204" pitchFamily="34" charset="0"/>
              </a:rPr>
              <a:t>Administrative Assistant Certificate (OC)</a:t>
            </a:r>
            <a:endParaRPr lang="en-CA" sz="2000" dirty="0">
              <a:effectLst/>
              <a:latin typeface="Calibri" panose="020F0502020204030204" pitchFamily="34" charset="0"/>
              <a:ea typeface="Aptos" panose="020B0004020202020204" pitchFamily="34" charset="0"/>
              <a:cs typeface="Calibri" panose="020F0502020204030204" pitchFamily="34" charset="0"/>
            </a:endParaRPr>
          </a:p>
          <a:p>
            <a:pPr lvl="0" fontAlgn="base">
              <a:buSzPts val="1000"/>
              <a:tabLst>
                <a:tab pos="457200" algn="l"/>
              </a:tabLst>
            </a:pPr>
            <a:r>
              <a:rPr lang="en-CA" sz="2000" dirty="0">
                <a:effectLst/>
                <a:latin typeface="Calibri" panose="020F0502020204030204" pitchFamily="34" charset="0"/>
                <a:ea typeface="Times New Roman" panose="02020603050405020304" pitchFamily="18" charset="0"/>
                <a:cs typeface="Calibri" panose="020F0502020204030204" pitchFamily="34" charset="0"/>
              </a:rPr>
              <a:t>Early Childhood Education Certificate (OC)</a:t>
            </a:r>
            <a:endParaRPr lang="en-CA" sz="2000" dirty="0">
              <a:effectLst/>
              <a:latin typeface="Calibri" panose="020F0502020204030204" pitchFamily="34" charset="0"/>
              <a:ea typeface="Aptos" panose="020B0004020202020204" pitchFamily="34" charset="0"/>
              <a:cs typeface="Calibri" panose="020F0502020204030204" pitchFamily="34" charset="0"/>
            </a:endParaRPr>
          </a:p>
          <a:p>
            <a:pPr lvl="0" fontAlgn="base">
              <a:buSzPts val="1000"/>
              <a:tabLst>
                <a:tab pos="457200" algn="l"/>
              </a:tabLst>
            </a:pPr>
            <a:r>
              <a:rPr lang="en-CA" sz="2000" dirty="0">
                <a:effectLst/>
                <a:latin typeface="Calibri" panose="020F0502020204030204" pitchFamily="34" charset="0"/>
                <a:ea typeface="Times New Roman" panose="02020603050405020304" pitchFamily="18" charset="0"/>
                <a:cs typeface="Calibri" panose="020F0502020204030204" pitchFamily="34" charset="0"/>
              </a:rPr>
              <a:t>Education Assistant Certificate (OC)</a:t>
            </a:r>
            <a:endParaRPr lang="en-CA" sz="2000" dirty="0">
              <a:effectLst/>
              <a:latin typeface="Calibri" panose="020F0502020204030204" pitchFamily="34" charset="0"/>
              <a:ea typeface="Aptos" panose="020B0004020202020204" pitchFamily="34" charset="0"/>
              <a:cs typeface="Calibri" panose="020F0502020204030204" pitchFamily="34" charset="0"/>
            </a:endParaRPr>
          </a:p>
          <a:p>
            <a:pPr lvl="0" fontAlgn="base">
              <a:buSzPts val="1000"/>
              <a:tabLst>
                <a:tab pos="457200" algn="l"/>
              </a:tabLst>
            </a:pPr>
            <a:r>
              <a:rPr lang="en-CA" sz="2000" dirty="0">
                <a:effectLst/>
                <a:latin typeface="Calibri" panose="020F0502020204030204" pitchFamily="34" charset="0"/>
                <a:ea typeface="Times New Roman" panose="02020603050405020304" pitchFamily="18" charset="0"/>
                <a:cs typeface="Calibri" panose="020F0502020204030204" pitchFamily="34" charset="0"/>
              </a:rPr>
              <a:t>Medical Office Assistant (OC)</a:t>
            </a:r>
            <a:endParaRPr lang="en-CA" sz="2000" dirty="0">
              <a:effectLst/>
              <a:latin typeface="Calibri" panose="020F0502020204030204" pitchFamily="34" charset="0"/>
              <a:ea typeface="Aptos" panose="020B0004020202020204" pitchFamily="34" charset="0"/>
              <a:cs typeface="Calibri" panose="020F0502020204030204" pitchFamily="34" charset="0"/>
            </a:endParaRPr>
          </a:p>
          <a:p>
            <a:pPr lvl="0" fontAlgn="base">
              <a:buSzPts val="1000"/>
              <a:tabLst>
                <a:tab pos="457200" algn="l"/>
              </a:tabLst>
            </a:pPr>
            <a:r>
              <a:rPr lang="en-CA" sz="2000" dirty="0">
                <a:effectLst/>
                <a:latin typeface="Calibri" panose="020F0502020204030204" pitchFamily="34" charset="0"/>
                <a:ea typeface="Times New Roman" panose="02020603050405020304" pitchFamily="18" charset="0"/>
                <a:cs typeface="Calibri" panose="020F0502020204030204" pitchFamily="34" charset="0"/>
              </a:rPr>
              <a:t>Medical Device Reprocessing Equipment Certificate (OC)</a:t>
            </a:r>
            <a:endParaRPr lang="en-CA" sz="2000" dirty="0">
              <a:effectLst/>
              <a:latin typeface="Calibri" panose="020F0502020204030204" pitchFamily="34" charset="0"/>
              <a:ea typeface="Aptos" panose="020B0004020202020204" pitchFamily="34" charset="0"/>
              <a:cs typeface="Calibri" panose="020F0502020204030204" pitchFamily="34" charset="0"/>
            </a:endParaRPr>
          </a:p>
          <a:p>
            <a:pPr lvl="0" fontAlgn="base">
              <a:buSzPts val="1000"/>
              <a:tabLst>
                <a:tab pos="457200" algn="l"/>
              </a:tabLst>
            </a:pPr>
            <a:endParaRPr lang="en-CA" sz="2000" dirty="0">
              <a:effectLst/>
              <a:latin typeface="Calibri" panose="020F0502020204030204" pitchFamily="34" charset="0"/>
              <a:ea typeface="Times New Roman" panose="02020603050405020304" pitchFamily="18" charset="0"/>
              <a:cs typeface="Calibri" panose="020F0502020204030204" pitchFamily="34" charset="0"/>
            </a:endParaRPr>
          </a:p>
          <a:p>
            <a:pPr lvl="0" fontAlgn="base">
              <a:buSzPts val="1000"/>
              <a:tabLst>
                <a:tab pos="457200" algn="l"/>
              </a:tabLst>
            </a:pPr>
            <a:endParaRPr lang="en-CA" sz="2000" dirty="0">
              <a:latin typeface="Calibri" panose="020F0502020204030204" pitchFamily="34" charset="0"/>
              <a:ea typeface="Times New Roman" panose="02020603050405020304" pitchFamily="18" charset="0"/>
              <a:cs typeface="Calibri" panose="020F0502020204030204" pitchFamily="34" charset="0"/>
            </a:endParaRPr>
          </a:p>
          <a:p>
            <a:pPr lvl="0" fontAlgn="base">
              <a:buSzPts val="1000"/>
              <a:tabLst>
                <a:tab pos="457200" algn="l"/>
              </a:tabLst>
            </a:pPr>
            <a:r>
              <a:rPr lang="en-CA" sz="2000" dirty="0">
                <a:effectLst/>
                <a:latin typeface="Calibri" panose="020F0502020204030204" pitchFamily="34" charset="0"/>
                <a:ea typeface="Times New Roman" panose="02020603050405020304" pitchFamily="18" charset="0"/>
                <a:cs typeface="Calibri" panose="020F0502020204030204" pitchFamily="34" charset="0"/>
              </a:rPr>
              <a:t>Unit Assistant Certificate (OC)</a:t>
            </a:r>
            <a:endParaRPr lang="en-CA" sz="2000" dirty="0">
              <a:effectLst/>
              <a:latin typeface="Calibri" panose="020F0502020204030204" pitchFamily="34" charset="0"/>
              <a:ea typeface="Aptos" panose="020B0004020202020204" pitchFamily="34" charset="0"/>
              <a:cs typeface="Calibri" panose="020F0502020204030204" pitchFamily="34" charset="0"/>
            </a:endParaRPr>
          </a:p>
          <a:p>
            <a:pPr lvl="0" fontAlgn="base">
              <a:buSzPts val="1000"/>
              <a:tabLst>
                <a:tab pos="457200" algn="l"/>
              </a:tabLst>
            </a:pPr>
            <a:r>
              <a:rPr lang="en-CA" sz="2000" dirty="0">
                <a:effectLst/>
                <a:latin typeface="Calibri" panose="020F0502020204030204" pitchFamily="34" charset="0"/>
                <a:ea typeface="Times New Roman" panose="02020603050405020304" pitchFamily="18" charset="0"/>
                <a:cs typeface="Calibri" panose="020F0502020204030204" pitchFamily="34" charset="0"/>
              </a:rPr>
              <a:t>Gateway to Technology Workplace Certificate (OC)</a:t>
            </a:r>
            <a:endParaRPr lang="en-CA" sz="2000" dirty="0">
              <a:effectLst/>
              <a:latin typeface="Calibri" panose="020F0502020204030204" pitchFamily="34" charset="0"/>
              <a:ea typeface="Aptos" panose="020B0004020202020204" pitchFamily="34" charset="0"/>
              <a:cs typeface="Calibri" panose="020F0502020204030204" pitchFamily="34" charset="0"/>
            </a:endParaRPr>
          </a:p>
          <a:p>
            <a:pPr lvl="0" fontAlgn="base">
              <a:buSzPts val="1000"/>
              <a:tabLst>
                <a:tab pos="457200" algn="l"/>
              </a:tabLst>
            </a:pPr>
            <a:r>
              <a:rPr lang="en-CA" sz="2000" dirty="0">
                <a:effectLst/>
                <a:latin typeface="Calibri" panose="020F0502020204030204" pitchFamily="34" charset="0"/>
                <a:ea typeface="Times New Roman" panose="02020603050405020304" pitchFamily="18" charset="0"/>
                <a:cs typeface="Calibri" panose="020F0502020204030204" pitchFamily="34" charset="0"/>
              </a:rPr>
              <a:t>Information Technology User Support Micro-Credential (OC)</a:t>
            </a:r>
          </a:p>
          <a:p>
            <a:pPr fontAlgn="base">
              <a:buSzPts val="1000"/>
              <a:tabLst>
                <a:tab pos="457200" algn="l"/>
              </a:tabLst>
            </a:pPr>
            <a:r>
              <a:rPr lang="en-CA" sz="2000" dirty="0">
                <a:effectLst/>
                <a:latin typeface="Calibri" panose="020F0502020204030204" pitchFamily="34" charset="0"/>
                <a:ea typeface="Aptos" panose="020B0004020202020204" pitchFamily="34" charset="0"/>
                <a:cs typeface="Calibri" panose="020F0502020204030204" pitchFamily="34" charset="0"/>
              </a:rPr>
              <a:t>Medical Lab Assistant Certificate (TRU)</a:t>
            </a:r>
          </a:p>
          <a:p>
            <a:pPr fontAlgn="base">
              <a:buSzPts val="1000"/>
              <a:tabLst>
                <a:tab pos="457200" algn="l"/>
              </a:tabLst>
            </a:pPr>
            <a:r>
              <a:rPr lang="en-CA" sz="2000" dirty="0">
                <a:effectLst/>
                <a:latin typeface="Calibri" panose="020F0502020204030204" pitchFamily="34" charset="0"/>
                <a:ea typeface="Aptos" panose="020B0004020202020204" pitchFamily="34" charset="0"/>
                <a:cs typeface="Calibri" panose="020F0502020204030204" pitchFamily="34" charset="0"/>
              </a:rPr>
              <a:t>Emergency Medical Responder (</a:t>
            </a:r>
            <a:r>
              <a:rPr lang="en-CA" sz="2000" dirty="0">
                <a:latin typeface="Calibri" panose="020F0502020204030204" pitchFamily="34" charset="0"/>
                <a:ea typeface="Aptos" panose="020B0004020202020204" pitchFamily="34" charset="0"/>
                <a:cs typeface="Calibri" panose="020F0502020204030204" pitchFamily="34" charset="0"/>
              </a:rPr>
              <a:t>PVSS-Feb 2026</a:t>
            </a:r>
            <a:r>
              <a:rPr lang="en-CA" sz="2000" dirty="0">
                <a:effectLst/>
                <a:latin typeface="Calibri" panose="020F0502020204030204" pitchFamily="34" charset="0"/>
                <a:ea typeface="Aptos" panose="020B0004020202020204" pitchFamily="34" charset="0"/>
                <a:cs typeface="Calibri" panose="020F0502020204030204" pitchFamily="34" charset="0"/>
              </a:rPr>
              <a:t>)</a:t>
            </a:r>
          </a:p>
        </p:txBody>
      </p:sp>
      <p:sp>
        <p:nvSpPr>
          <p:cNvPr id="16" name="TextBox 15">
            <a:extLst>
              <a:ext uri="{FF2B5EF4-FFF2-40B4-BE49-F238E27FC236}">
                <a16:creationId xmlns:a16="http://schemas.microsoft.com/office/drawing/2014/main" id="{458263F5-25DE-9101-B3A9-4E21B6CB37EE}"/>
              </a:ext>
            </a:extLst>
          </p:cNvPr>
          <p:cNvSpPr txBox="1"/>
          <p:nvPr/>
        </p:nvSpPr>
        <p:spPr>
          <a:xfrm>
            <a:off x="1487596" y="994605"/>
            <a:ext cx="9216808" cy="523220"/>
          </a:xfrm>
          <a:prstGeom prst="rect">
            <a:avLst/>
          </a:prstGeom>
          <a:noFill/>
        </p:spPr>
        <p:txBody>
          <a:bodyPr wrap="square" rtlCol="0">
            <a:spAutoFit/>
          </a:bodyPr>
          <a:lstStyle/>
          <a:p>
            <a:pPr algn="ctr"/>
            <a:r>
              <a:rPr lang="en-CA" sz="2800" b="1" u="sng" dirty="0"/>
              <a:t>Academic Programs</a:t>
            </a:r>
          </a:p>
        </p:txBody>
      </p:sp>
    </p:spTree>
    <p:extLst>
      <p:ext uri="{BB962C8B-B14F-4D97-AF65-F5344CB8AC3E}">
        <p14:creationId xmlns:p14="http://schemas.microsoft.com/office/powerpoint/2010/main" val="492848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51" name="Group 1030">
            <a:extLst>
              <a:ext uri="{FF2B5EF4-FFF2-40B4-BE49-F238E27FC236}">
                <a16:creationId xmlns:a16="http://schemas.microsoft.com/office/drawing/2014/main" id="{0A47CF6F-27C2-43F3-AF69-E3D5763637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032" name="Freeform 6">
              <a:extLst>
                <a:ext uri="{FF2B5EF4-FFF2-40B4-BE49-F238E27FC236}">
                  <a16:creationId xmlns:a16="http://schemas.microsoft.com/office/drawing/2014/main" id="{39EB00CB-5B69-438D-944F-2E0382BA0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CA"/>
            </a:p>
          </p:txBody>
        </p:sp>
        <p:sp>
          <p:nvSpPr>
            <p:cNvPr id="1033" name="Freeform 7">
              <a:extLst>
                <a:ext uri="{FF2B5EF4-FFF2-40B4-BE49-F238E27FC236}">
                  <a16:creationId xmlns:a16="http://schemas.microsoft.com/office/drawing/2014/main" id="{6D931D9D-4C35-4CDF-BFF0-03DD03881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CA"/>
            </a:p>
          </p:txBody>
        </p:sp>
        <p:sp>
          <p:nvSpPr>
            <p:cNvPr id="1034" name="Freeform 9">
              <a:extLst>
                <a:ext uri="{FF2B5EF4-FFF2-40B4-BE49-F238E27FC236}">
                  <a16:creationId xmlns:a16="http://schemas.microsoft.com/office/drawing/2014/main" id="{26D9B8E3-CFAB-4428-9D62-576BF978EB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CA"/>
            </a:p>
          </p:txBody>
        </p:sp>
        <p:sp>
          <p:nvSpPr>
            <p:cNvPr id="1035" name="Freeform 10">
              <a:extLst>
                <a:ext uri="{FF2B5EF4-FFF2-40B4-BE49-F238E27FC236}">
                  <a16:creationId xmlns:a16="http://schemas.microsoft.com/office/drawing/2014/main" id="{F019DFF8-C5AB-45D0-8A70-627BFEF9A5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CA"/>
            </a:p>
          </p:txBody>
        </p:sp>
        <p:sp>
          <p:nvSpPr>
            <p:cNvPr id="1036" name="Freeform 11">
              <a:extLst>
                <a:ext uri="{FF2B5EF4-FFF2-40B4-BE49-F238E27FC236}">
                  <a16:creationId xmlns:a16="http://schemas.microsoft.com/office/drawing/2014/main" id="{E548346E-CCE3-4C53-B753-ABF3C098B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CA"/>
            </a:p>
          </p:txBody>
        </p:sp>
        <p:sp>
          <p:nvSpPr>
            <p:cNvPr id="1037" name="Freeform 12">
              <a:extLst>
                <a:ext uri="{FF2B5EF4-FFF2-40B4-BE49-F238E27FC236}">
                  <a16:creationId xmlns:a16="http://schemas.microsoft.com/office/drawing/2014/main" id="{C19E6868-EA25-4961-B0E5-EF4F9DD20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CA"/>
            </a:p>
          </p:txBody>
        </p:sp>
      </p:grpSp>
      <p:sp useBgFill="1">
        <p:nvSpPr>
          <p:cNvPr id="1052" name="Rectangle 1038">
            <a:extLst>
              <a:ext uri="{FF2B5EF4-FFF2-40B4-BE49-F238E27FC236}">
                <a16:creationId xmlns:a16="http://schemas.microsoft.com/office/drawing/2014/main" id="{F64080D6-34DE-4277-97CC-2FB381284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eddings in Armstrong">
            <a:extLst>
              <a:ext uri="{FF2B5EF4-FFF2-40B4-BE49-F238E27FC236}">
                <a16:creationId xmlns:a16="http://schemas.microsoft.com/office/drawing/2014/main" id="{10294C22-208B-7CE0-CF2C-0849781E82F1}"/>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l="4889" r="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5CB2552-D776-BC66-B316-03A7AD5DFC88}"/>
              </a:ext>
            </a:extLst>
          </p:cNvPr>
          <p:cNvSpPr>
            <a:spLocks noGrp="1"/>
          </p:cNvSpPr>
          <p:nvPr>
            <p:ph type="title"/>
          </p:nvPr>
        </p:nvSpPr>
        <p:spPr>
          <a:xfrm>
            <a:off x="2928401" y="1380068"/>
            <a:ext cx="8574622" cy="2616199"/>
          </a:xfrm>
        </p:spPr>
        <p:txBody>
          <a:bodyPr vert="horz" lIns="91440" tIns="45720" rIns="91440" bIns="45720" rtlCol="0" anchor="b">
            <a:normAutofit/>
          </a:bodyPr>
          <a:lstStyle/>
          <a:p>
            <a:pPr algn="r">
              <a:lnSpc>
                <a:spcPct val="90000"/>
              </a:lnSpc>
            </a:pPr>
            <a:r>
              <a:rPr lang="en-US" sz="5100" dirty="0"/>
              <a:t>Welcome to the traditional unceded lands of the Secwepemc and Sylix people</a:t>
            </a:r>
          </a:p>
        </p:txBody>
      </p:sp>
    </p:spTree>
    <p:extLst>
      <p:ext uri="{BB962C8B-B14F-4D97-AF65-F5344CB8AC3E}">
        <p14:creationId xmlns:p14="http://schemas.microsoft.com/office/powerpoint/2010/main" val="15340879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618912" y="141745"/>
            <a:ext cx="1482010" cy="1401490"/>
          </a:xfrm>
        </p:spPr>
      </p:pic>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59191"/>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sp>
        <p:nvSpPr>
          <p:cNvPr id="2" name="TextBox 1">
            <a:extLst>
              <a:ext uri="{FF2B5EF4-FFF2-40B4-BE49-F238E27FC236}">
                <a16:creationId xmlns:a16="http://schemas.microsoft.com/office/drawing/2014/main" id="{C33B6155-EA70-982A-29D4-77A09505664C}"/>
              </a:ext>
            </a:extLst>
          </p:cNvPr>
          <p:cNvSpPr txBox="1"/>
          <p:nvPr/>
        </p:nvSpPr>
        <p:spPr>
          <a:xfrm>
            <a:off x="1712171" y="141745"/>
            <a:ext cx="8834501" cy="1200329"/>
          </a:xfrm>
          <a:prstGeom prst="rect">
            <a:avLst/>
          </a:prstGeom>
          <a:noFill/>
        </p:spPr>
        <p:txBody>
          <a:bodyPr wrap="square" rtlCol="0">
            <a:spAutoFit/>
          </a:bodyPr>
          <a:lstStyle/>
          <a:p>
            <a:pPr algn="ctr"/>
            <a:r>
              <a:rPr lang="en-CA" sz="7200" dirty="0">
                <a:latin typeface="+mj-lt"/>
              </a:rPr>
              <a:t>Elective Classes</a:t>
            </a:r>
          </a:p>
        </p:txBody>
      </p:sp>
      <p:sp>
        <p:nvSpPr>
          <p:cNvPr id="6" name="TextBox 5">
            <a:extLst>
              <a:ext uri="{FF2B5EF4-FFF2-40B4-BE49-F238E27FC236}">
                <a16:creationId xmlns:a16="http://schemas.microsoft.com/office/drawing/2014/main" id="{9754DBCC-1CD3-8C9A-B621-DDE05C39333B}"/>
              </a:ext>
            </a:extLst>
          </p:cNvPr>
          <p:cNvSpPr txBox="1"/>
          <p:nvPr/>
        </p:nvSpPr>
        <p:spPr>
          <a:xfrm>
            <a:off x="1413159" y="1543235"/>
            <a:ext cx="3059294" cy="4585871"/>
          </a:xfrm>
          <a:prstGeom prst="rect">
            <a:avLst/>
          </a:prstGeom>
          <a:noFill/>
        </p:spPr>
        <p:txBody>
          <a:bodyPr wrap="square">
            <a:spAutoFit/>
          </a:bodyPr>
          <a:lstStyle/>
          <a:p>
            <a:r>
              <a:rPr lang="en-CA" sz="3200" b="1" dirty="0">
                <a:solidFill>
                  <a:srgbClr val="C00000"/>
                </a:solidFill>
              </a:rPr>
              <a:t>Grade 10</a:t>
            </a:r>
            <a:endParaRPr lang="en-US" sz="3200" b="1" dirty="0">
              <a:solidFill>
                <a:srgbClr val="000000"/>
              </a:solidFill>
              <a:effectLst/>
              <a:ea typeface="Times New Roman" panose="02020603050405020304" pitchFamily="18" charset="0"/>
            </a:endParaRPr>
          </a:p>
          <a:p>
            <a:pPr marL="342900" indent="-342900">
              <a:buClr>
                <a:srgbClr val="C00000"/>
              </a:buClr>
              <a:buSzPct val="120000"/>
              <a:buFont typeface="Arial" panose="020B0604020202020204" pitchFamily="34" charset="0"/>
              <a:buChar char="•"/>
            </a:pPr>
            <a:r>
              <a:rPr lang="en-US" sz="2000" dirty="0">
                <a:solidFill>
                  <a:srgbClr val="000000"/>
                </a:solidFill>
                <a:effectLst/>
                <a:ea typeface="Times New Roman" panose="02020603050405020304" pitchFamily="18" charset="0"/>
              </a:rPr>
              <a:t>Computer Studies 10</a:t>
            </a:r>
            <a:endParaRPr lang="en-US" sz="2000" dirty="0">
              <a:solidFill>
                <a:srgbClr val="000000"/>
              </a:solidFill>
            </a:endParaRPr>
          </a:p>
          <a:p>
            <a:pPr marL="342900" indent="-342900">
              <a:buClr>
                <a:srgbClr val="C00000"/>
              </a:buClr>
              <a:buSzPct val="120000"/>
              <a:buFont typeface="Arial" panose="020B0604020202020204" pitchFamily="34" charset="0"/>
              <a:buChar char="•"/>
            </a:pPr>
            <a:r>
              <a:rPr lang="en-US" sz="2000" dirty="0">
                <a:effectLst/>
                <a:ea typeface="Arial" panose="020B0604020202020204" pitchFamily="34" charset="0"/>
              </a:rPr>
              <a:t>Engineering 10</a:t>
            </a:r>
            <a:endParaRPr lang="en-US" sz="2000" dirty="0">
              <a:solidFill>
                <a:srgbClr val="000000"/>
              </a:solidFill>
              <a:effectLst/>
              <a:ea typeface="Arial" panose="020B0604020202020204" pitchFamily="34" charset="0"/>
            </a:endParaRPr>
          </a:p>
          <a:p>
            <a:pPr marL="342900" indent="-342900">
              <a:buClr>
                <a:srgbClr val="C00000"/>
              </a:buClr>
              <a:buSzPct val="120000"/>
              <a:buFont typeface="Arial" panose="020B0604020202020204" pitchFamily="34" charset="0"/>
              <a:buChar char="•"/>
            </a:pPr>
            <a:r>
              <a:rPr lang="en-US" sz="2000">
                <a:effectLst/>
                <a:ea typeface="Times New Roman" panose="02020603050405020304" pitchFamily="18" charset="0"/>
              </a:rPr>
              <a:t>Food Studies 10</a:t>
            </a:r>
          </a:p>
          <a:p>
            <a:pPr marL="342900" indent="-342900">
              <a:buClr>
                <a:srgbClr val="C00000"/>
              </a:buClr>
              <a:buSzPct val="120000"/>
              <a:buFont typeface="Arial" panose="020B0604020202020204" pitchFamily="34" charset="0"/>
              <a:buChar char="•"/>
            </a:pPr>
            <a:r>
              <a:rPr lang="en-US" sz="2000" dirty="0">
                <a:effectLst/>
                <a:ea typeface="Times New Roman" panose="02020603050405020304" pitchFamily="18" charset="0"/>
              </a:rPr>
              <a:t>Mechanical Trades 10 </a:t>
            </a:r>
          </a:p>
          <a:p>
            <a:pPr marL="342900" indent="-342900">
              <a:buClr>
                <a:srgbClr val="C00000"/>
              </a:buClr>
              <a:buSzPct val="120000"/>
              <a:buFont typeface="Arial" panose="020B0604020202020204" pitchFamily="34" charset="0"/>
              <a:buChar char="•"/>
            </a:pPr>
            <a:r>
              <a:rPr lang="en-US" sz="2000" dirty="0">
                <a:solidFill>
                  <a:srgbClr val="000000"/>
                </a:solidFill>
                <a:effectLst/>
                <a:ea typeface="Times New Roman" panose="02020603050405020304" pitchFamily="18" charset="0"/>
              </a:rPr>
              <a:t>Woodwork 10</a:t>
            </a:r>
          </a:p>
          <a:p>
            <a:pPr marL="342900" indent="-342900">
              <a:buClr>
                <a:srgbClr val="C00000"/>
              </a:buClr>
              <a:buSzPct val="120000"/>
              <a:buFont typeface="Arial" panose="020B0604020202020204" pitchFamily="34" charset="0"/>
              <a:buChar char="•"/>
            </a:pPr>
            <a:r>
              <a:rPr lang="en-US" sz="2000" dirty="0">
                <a:solidFill>
                  <a:srgbClr val="000000"/>
                </a:solidFill>
                <a:ea typeface="Times New Roman" panose="02020603050405020304" pitchFamily="18" charset="0"/>
              </a:rPr>
              <a:t>Dance 10</a:t>
            </a:r>
          </a:p>
          <a:p>
            <a:pPr marL="342900" indent="-342900">
              <a:buClr>
                <a:srgbClr val="C00000"/>
              </a:buClr>
              <a:buSzPct val="120000"/>
              <a:buFont typeface="Arial" panose="020B0604020202020204" pitchFamily="34" charset="0"/>
              <a:buChar char="•"/>
            </a:pPr>
            <a:r>
              <a:rPr lang="en-US" sz="2000" dirty="0">
                <a:solidFill>
                  <a:srgbClr val="000000"/>
                </a:solidFill>
                <a:ea typeface="Times New Roman" panose="02020603050405020304" pitchFamily="18" charset="0"/>
              </a:rPr>
              <a:t>Drama 10</a:t>
            </a:r>
          </a:p>
          <a:p>
            <a:pPr marL="342900" indent="-342900">
              <a:buClr>
                <a:srgbClr val="C00000"/>
              </a:buClr>
              <a:buSzPct val="120000"/>
              <a:buFont typeface="Arial" panose="020B0604020202020204" pitchFamily="34" charset="0"/>
              <a:buChar char="•"/>
            </a:pPr>
            <a:r>
              <a:rPr lang="en-US" sz="2000" dirty="0">
                <a:effectLst/>
                <a:ea typeface="Times New Roman" panose="02020603050405020304" pitchFamily="18" charset="0"/>
              </a:rPr>
              <a:t>Theatre Production</a:t>
            </a:r>
            <a:r>
              <a:rPr lang="en-US" sz="2000" dirty="0">
                <a:solidFill>
                  <a:srgbClr val="000000"/>
                </a:solidFill>
                <a:effectLst/>
                <a:ea typeface="Times New Roman" panose="02020603050405020304" pitchFamily="18" charset="0"/>
              </a:rPr>
              <a:t> 10</a:t>
            </a:r>
          </a:p>
          <a:p>
            <a:pPr marL="342900" indent="-342900">
              <a:buClr>
                <a:srgbClr val="C00000"/>
              </a:buClr>
              <a:buSzPct val="120000"/>
              <a:buFont typeface="Arial" panose="020B0604020202020204" pitchFamily="34" charset="0"/>
              <a:buChar char="•"/>
            </a:pPr>
            <a:r>
              <a:rPr lang="en-US" sz="2000" dirty="0">
                <a:solidFill>
                  <a:srgbClr val="000000"/>
                </a:solidFill>
                <a:ea typeface="Times New Roman" panose="02020603050405020304" pitchFamily="18" charset="0"/>
              </a:rPr>
              <a:t>Musical Theatre 10</a:t>
            </a:r>
          </a:p>
          <a:p>
            <a:pPr marL="342900" indent="-342900">
              <a:buClr>
                <a:srgbClr val="C00000"/>
              </a:buClr>
              <a:buSzPct val="120000"/>
              <a:buFont typeface="Arial" panose="020B0604020202020204" pitchFamily="34" charset="0"/>
              <a:buChar char="•"/>
            </a:pPr>
            <a:r>
              <a:rPr lang="en-US" sz="2000" dirty="0">
                <a:solidFill>
                  <a:srgbClr val="000000"/>
                </a:solidFill>
                <a:ea typeface="Times New Roman" panose="02020603050405020304" pitchFamily="18" charset="0"/>
              </a:rPr>
              <a:t>Concert Band 10</a:t>
            </a:r>
          </a:p>
          <a:p>
            <a:pPr marL="342900" indent="-342900">
              <a:buClr>
                <a:srgbClr val="C00000"/>
              </a:buClr>
              <a:buSzPct val="120000"/>
              <a:buFont typeface="Arial" panose="020B0604020202020204" pitchFamily="34" charset="0"/>
              <a:buChar char="•"/>
            </a:pPr>
            <a:r>
              <a:rPr lang="en-US" sz="2000" dirty="0">
                <a:solidFill>
                  <a:srgbClr val="000000"/>
                </a:solidFill>
                <a:ea typeface="Times New Roman" panose="02020603050405020304" pitchFamily="18" charset="0"/>
              </a:rPr>
              <a:t>Choir/Guitars 10</a:t>
            </a:r>
          </a:p>
          <a:p>
            <a:pPr marL="342900" indent="-342900">
              <a:buClr>
                <a:srgbClr val="C00000"/>
              </a:buClr>
              <a:buSzPct val="120000"/>
              <a:buFont typeface="Arial" panose="020B0604020202020204" pitchFamily="34" charset="0"/>
              <a:buChar char="•"/>
            </a:pPr>
            <a:r>
              <a:rPr lang="en-US" sz="2000" dirty="0">
                <a:effectLst/>
                <a:ea typeface="Times New Roman" panose="02020603050405020304" pitchFamily="18" charset="0"/>
              </a:rPr>
              <a:t>Studio Arts 2D 10 </a:t>
            </a:r>
            <a:endParaRPr lang="en-US" sz="2000" dirty="0">
              <a:solidFill>
                <a:srgbClr val="000000"/>
              </a:solidFill>
              <a:effectLst/>
              <a:ea typeface="Times New Roman" panose="02020603050405020304" pitchFamily="18" charset="0"/>
            </a:endParaRPr>
          </a:p>
          <a:p>
            <a:pPr marL="342900" indent="-342900">
              <a:buClr>
                <a:srgbClr val="C00000"/>
              </a:buClr>
              <a:buSzPct val="120000"/>
              <a:buFont typeface="Arial" panose="020B0604020202020204" pitchFamily="34" charset="0"/>
              <a:buChar char="•"/>
            </a:pPr>
            <a:r>
              <a:rPr lang="en-US" sz="2000" dirty="0">
                <a:effectLst/>
                <a:ea typeface="Times New Roman" panose="02020603050405020304" pitchFamily="18" charset="0"/>
              </a:rPr>
              <a:t>Studio Arts 3D 10</a:t>
            </a:r>
          </a:p>
        </p:txBody>
      </p:sp>
      <p:sp>
        <p:nvSpPr>
          <p:cNvPr id="7" name="TextBox 6">
            <a:extLst>
              <a:ext uri="{FF2B5EF4-FFF2-40B4-BE49-F238E27FC236}">
                <a16:creationId xmlns:a16="http://schemas.microsoft.com/office/drawing/2014/main" id="{206265EF-5396-DD09-BA41-FF1B1E00D73B}"/>
              </a:ext>
            </a:extLst>
          </p:cNvPr>
          <p:cNvSpPr txBox="1"/>
          <p:nvPr/>
        </p:nvSpPr>
        <p:spPr>
          <a:xfrm>
            <a:off x="4926431" y="2078314"/>
            <a:ext cx="7288567" cy="5324535"/>
          </a:xfrm>
          <a:prstGeom prst="rect">
            <a:avLst/>
          </a:prstGeom>
          <a:noFill/>
        </p:spPr>
        <p:txBody>
          <a:bodyPr wrap="square" numCol="2">
            <a:spAutoFit/>
          </a:bodyPr>
          <a:lstStyle/>
          <a:p>
            <a:pPr marL="342900" indent="-342900">
              <a:buClr>
                <a:srgbClr val="C00000"/>
              </a:buClr>
              <a:buSzPct val="120000"/>
              <a:buFont typeface="Arial" panose="020B0604020202020204" pitchFamily="34" charset="0"/>
              <a:buChar char="•"/>
            </a:pPr>
            <a:r>
              <a:rPr lang="en-US" sz="2000" dirty="0">
                <a:solidFill>
                  <a:srgbClr val="000000"/>
                </a:solidFill>
              </a:rPr>
              <a:t>Child Development and Caregiving 12</a:t>
            </a:r>
          </a:p>
          <a:p>
            <a:pPr marL="342900" indent="-342900">
              <a:buClr>
                <a:srgbClr val="C00000"/>
              </a:buClr>
              <a:buSzPct val="120000"/>
              <a:buFont typeface="Arial" panose="020B0604020202020204" pitchFamily="34" charset="0"/>
              <a:buChar char="•"/>
            </a:pPr>
            <a:r>
              <a:rPr lang="en-US" sz="2000" dirty="0">
                <a:solidFill>
                  <a:srgbClr val="000000"/>
                </a:solidFill>
              </a:rPr>
              <a:t>Food Studies 11/12</a:t>
            </a:r>
          </a:p>
          <a:p>
            <a:pPr marL="342900" indent="-342900">
              <a:buClr>
                <a:srgbClr val="C00000"/>
              </a:buClr>
              <a:buSzPct val="120000"/>
              <a:buFont typeface="Arial" panose="020B0604020202020204" pitchFamily="34" charset="0"/>
              <a:buChar char="•"/>
            </a:pPr>
            <a:r>
              <a:rPr lang="en-US" sz="2000" dirty="0">
                <a:solidFill>
                  <a:srgbClr val="000000"/>
                </a:solidFill>
              </a:rPr>
              <a:t>Baking 12</a:t>
            </a:r>
          </a:p>
          <a:p>
            <a:pPr marL="342900" indent="-342900">
              <a:buClr>
                <a:srgbClr val="C00000"/>
              </a:buClr>
              <a:buSzPct val="120000"/>
              <a:buFont typeface="Arial" panose="020B0604020202020204" pitchFamily="34" charset="0"/>
              <a:buChar char="•"/>
            </a:pPr>
            <a:r>
              <a:rPr lang="en-US" sz="2000" dirty="0">
                <a:effectLst/>
                <a:ea typeface="Times New Roman" panose="02020603050405020304" pitchFamily="18" charset="0"/>
              </a:rPr>
              <a:t>Sr. Trades 11</a:t>
            </a:r>
          </a:p>
          <a:p>
            <a:pPr marL="342900" indent="-342900">
              <a:buClr>
                <a:srgbClr val="C00000"/>
              </a:buClr>
              <a:buSzPct val="120000"/>
              <a:buFont typeface="Arial" panose="020B0604020202020204" pitchFamily="34" charset="0"/>
              <a:buChar char="•"/>
            </a:pPr>
            <a:r>
              <a:rPr lang="en-US" sz="2000" dirty="0">
                <a:effectLst/>
                <a:ea typeface="Times New Roman" panose="02020603050405020304" pitchFamily="18" charset="0"/>
              </a:rPr>
              <a:t>Automotive Technology 11 /12</a:t>
            </a:r>
          </a:p>
          <a:p>
            <a:pPr marL="342900" indent="-342900">
              <a:buClr>
                <a:srgbClr val="C00000"/>
              </a:buClr>
              <a:buSzPct val="120000"/>
              <a:buFont typeface="Arial" panose="020B0604020202020204" pitchFamily="34" charset="0"/>
              <a:buChar char="•"/>
            </a:pPr>
            <a:r>
              <a:rPr lang="en-US" sz="2000" dirty="0">
                <a:ea typeface="Times New Roman" panose="02020603050405020304" pitchFamily="18" charset="0"/>
              </a:rPr>
              <a:t>Auto Engine &amp; Drivetrain 12</a:t>
            </a:r>
            <a:r>
              <a:rPr lang="en-US" sz="2000" dirty="0">
                <a:effectLst/>
                <a:ea typeface="Times New Roman" panose="02020603050405020304" pitchFamily="18" charset="0"/>
              </a:rPr>
              <a:t> </a:t>
            </a:r>
            <a:endParaRPr lang="en-US" sz="2000" dirty="0">
              <a:ea typeface="Times New Roman" panose="02020603050405020304" pitchFamily="18" charset="0"/>
            </a:endParaRPr>
          </a:p>
          <a:p>
            <a:pPr marL="342900" indent="-342900">
              <a:buClr>
                <a:srgbClr val="C00000"/>
              </a:buClr>
              <a:buSzPct val="120000"/>
              <a:buFont typeface="Arial" panose="020B0604020202020204" pitchFamily="34" charset="0"/>
              <a:buChar char="•"/>
            </a:pPr>
            <a:r>
              <a:rPr lang="en-US" sz="2000" dirty="0">
                <a:effectLst/>
                <a:ea typeface="Times New Roman" panose="02020603050405020304" pitchFamily="18" charset="0"/>
              </a:rPr>
              <a:t>Metal</a:t>
            </a:r>
            <a:r>
              <a:rPr lang="en-US" sz="2000" spc="-25" dirty="0">
                <a:effectLst/>
                <a:ea typeface="Times New Roman" panose="02020603050405020304" pitchFamily="18" charset="0"/>
              </a:rPr>
              <a:t>work </a:t>
            </a:r>
            <a:r>
              <a:rPr lang="en-US" sz="2000" dirty="0">
                <a:effectLst/>
                <a:ea typeface="Times New Roman" panose="02020603050405020304" pitchFamily="18" charset="0"/>
              </a:rPr>
              <a:t>11/12 </a:t>
            </a:r>
          </a:p>
          <a:p>
            <a:pPr marL="342900" indent="-342900">
              <a:buClr>
                <a:srgbClr val="C00000"/>
              </a:buClr>
              <a:buSzPct val="120000"/>
              <a:buFont typeface="Arial" panose="020B0604020202020204" pitchFamily="34" charset="0"/>
              <a:buChar char="•"/>
            </a:pPr>
            <a:r>
              <a:rPr lang="en-US" sz="2000" dirty="0">
                <a:solidFill>
                  <a:srgbClr val="000000"/>
                </a:solidFill>
                <a:effectLst/>
                <a:ea typeface="Times New Roman" panose="02020603050405020304" pitchFamily="18" charset="0"/>
              </a:rPr>
              <a:t>Woodwork 11/12</a:t>
            </a:r>
            <a:endParaRPr lang="en-US" sz="2000" dirty="0">
              <a:solidFill>
                <a:srgbClr val="000000"/>
              </a:solidFill>
              <a:ea typeface="Times New Roman" panose="02020603050405020304" pitchFamily="18" charset="0"/>
            </a:endParaRPr>
          </a:p>
          <a:p>
            <a:pPr marL="342900" indent="-342900">
              <a:buClr>
                <a:srgbClr val="C00000"/>
              </a:buClr>
              <a:buSzPct val="120000"/>
              <a:buFont typeface="Arial" panose="020B0604020202020204" pitchFamily="34" charset="0"/>
              <a:buChar char="•"/>
            </a:pPr>
            <a:r>
              <a:rPr lang="en-US" sz="2000" dirty="0">
                <a:solidFill>
                  <a:srgbClr val="000000"/>
                </a:solidFill>
                <a:effectLst/>
                <a:ea typeface="Times New Roman" panose="02020603050405020304" pitchFamily="18" charset="0"/>
              </a:rPr>
              <a:t>Woodwork 12: Furniture and Cabinets </a:t>
            </a:r>
          </a:p>
          <a:p>
            <a:pPr marL="342900" indent="-342900">
              <a:buClr>
                <a:srgbClr val="C00000"/>
              </a:buClr>
              <a:buSzPct val="120000"/>
              <a:buFont typeface="Arial" panose="020B0604020202020204" pitchFamily="34" charset="0"/>
              <a:buChar char="•"/>
            </a:pPr>
            <a:endParaRPr lang="en-US" sz="2000" dirty="0">
              <a:solidFill>
                <a:srgbClr val="000000"/>
              </a:solidFill>
              <a:ea typeface="Times New Roman" panose="02020603050405020304" pitchFamily="18" charset="0"/>
            </a:endParaRPr>
          </a:p>
          <a:p>
            <a:pPr marL="342900" indent="-342900">
              <a:buClr>
                <a:srgbClr val="C00000"/>
              </a:buClr>
              <a:buSzPct val="120000"/>
              <a:buFont typeface="Arial" panose="020B0604020202020204" pitchFamily="34" charset="0"/>
              <a:buChar char="•"/>
            </a:pPr>
            <a:endParaRPr lang="en-US" sz="2000" dirty="0">
              <a:solidFill>
                <a:srgbClr val="000000"/>
              </a:solidFill>
              <a:effectLst/>
              <a:ea typeface="Times New Roman" panose="02020603050405020304" pitchFamily="18" charset="0"/>
            </a:endParaRPr>
          </a:p>
          <a:p>
            <a:pPr marL="342900" indent="-342900">
              <a:buClr>
                <a:srgbClr val="C00000"/>
              </a:buClr>
              <a:buSzPct val="120000"/>
              <a:buFont typeface="Arial" panose="020B0604020202020204" pitchFamily="34" charset="0"/>
              <a:buChar char="•"/>
            </a:pPr>
            <a:endParaRPr lang="en-US" sz="2000" dirty="0">
              <a:solidFill>
                <a:srgbClr val="000000"/>
              </a:solidFill>
              <a:ea typeface="Times New Roman" panose="02020603050405020304" pitchFamily="18" charset="0"/>
            </a:endParaRPr>
          </a:p>
          <a:p>
            <a:pPr marL="342900" indent="-342900">
              <a:buClr>
                <a:srgbClr val="C00000"/>
              </a:buClr>
              <a:buSzPct val="120000"/>
              <a:buFont typeface="Arial" panose="020B0604020202020204" pitchFamily="34" charset="0"/>
              <a:buChar char="•"/>
            </a:pPr>
            <a:endParaRPr lang="en-US" sz="2000" dirty="0">
              <a:solidFill>
                <a:srgbClr val="000000"/>
              </a:solidFill>
              <a:effectLst/>
              <a:ea typeface="Times New Roman" panose="02020603050405020304" pitchFamily="18" charset="0"/>
            </a:endParaRPr>
          </a:p>
          <a:p>
            <a:pPr marL="342900" indent="-342900">
              <a:buClr>
                <a:srgbClr val="C00000"/>
              </a:buClr>
              <a:buSzPct val="120000"/>
              <a:buFont typeface="Arial" panose="020B0604020202020204" pitchFamily="34" charset="0"/>
              <a:buChar char="•"/>
            </a:pPr>
            <a:endParaRPr lang="en-US" sz="2000" dirty="0">
              <a:solidFill>
                <a:srgbClr val="000000"/>
              </a:solidFill>
              <a:ea typeface="Times New Roman" panose="02020603050405020304" pitchFamily="18" charset="0"/>
            </a:endParaRPr>
          </a:p>
          <a:p>
            <a:pPr marL="342900" indent="-342900">
              <a:buClr>
                <a:srgbClr val="C00000"/>
              </a:buClr>
              <a:buSzPct val="120000"/>
              <a:buFont typeface="Arial" panose="020B0604020202020204" pitchFamily="34" charset="0"/>
              <a:buChar char="•"/>
            </a:pPr>
            <a:endParaRPr lang="en-US" sz="2000" dirty="0">
              <a:solidFill>
                <a:srgbClr val="000000"/>
              </a:solidFill>
              <a:effectLst/>
              <a:ea typeface="Times New Roman" panose="02020603050405020304" pitchFamily="18" charset="0"/>
            </a:endParaRPr>
          </a:p>
          <a:p>
            <a:pPr marL="342900" indent="-342900">
              <a:buClr>
                <a:srgbClr val="C00000"/>
              </a:buClr>
              <a:buSzPct val="120000"/>
              <a:buFont typeface="Arial" panose="020B0604020202020204" pitchFamily="34" charset="0"/>
              <a:buChar char="•"/>
            </a:pPr>
            <a:r>
              <a:rPr lang="en-US" sz="2000" dirty="0">
                <a:solidFill>
                  <a:srgbClr val="000000"/>
                </a:solidFill>
                <a:ea typeface="Times New Roman" panose="02020603050405020304" pitchFamily="18" charset="0"/>
              </a:rPr>
              <a:t>Dance 11/12</a:t>
            </a:r>
          </a:p>
          <a:p>
            <a:pPr marL="342900" indent="-342900">
              <a:buClr>
                <a:srgbClr val="C00000"/>
              </a:buClr>
              <a:buSzPct val="120000"/>
              <a:buFont typeface="Arial" panose="020B0604020202020204" pitchFamily="34" charset="0"/>
              <a:buChar char="•"/>
            </a:pPr>
            <a:r>
              <a:rPr lang="en-US" sz="2000" dirty="0">
                <a:solidFill>
                  <a:srgbClr val="000000"/>
                </a:solidFill>
                <a:effectLst/>
                <a:ea typeface="Times New Roman" panose="02020603050405020304" pitchFamily="18" charset="0"/>
              </a:rPr>
              <a:t>Dance Conditioning 11/12</a:t>
            </a:r>
          </a:p>
          <a:p>
            <a:pPr marL="342900" indent="-342900">
              <a:buClr>
                <a:srgbClr val="C00000"/>
              </a:buClr>
              <a:buSzPct val="120000"/>
              <a:buFont typeface="Arial" panose="020B0604020202020204" pitchFamily="34" charset="0"/>
              <a:buChar char="•"/>
            </a:pPr>
            <a:r>
              <a:rPr lang="en-US" sz="2000" dirty="0">
                <a:effectLst/>
                <a:ea typeface="Times New Roman" panose="02020603050405020304" pitchFamily="18" charset="0"/>
              </a:rPr>
              <a:t>Theatre Production</a:t>
            </a:r>
            <a:r>
              <a:rPr lang="en-US" sz="2000" dirty="0">
                <a:solidFill>
                  <a:srgbClr val="000000"/>
                </a:solidFill>
                <a:effectLst/>
                <a:ea typeface="Times New Roman" panose="02020603050405020304" pitchFamily="18" charset="0"/>
              </a:rPr>
              <a:t> 11/12</a:t>
            </a:r>
          </a:p>
          <a:p>
            <a:pPr marL="342900" indent="-342900">
              <a:buClr>
                <a:srgbClr val="C00000"/>
              </a:buClr>
              <a:buSzPct val="120000"/>
              <a:buFont typeface="Arial" panose="020B0604020202020204" pitchFamily="34" charset="0"/>
              <a:buChar char="•"/>
            </a:pPr>
            <a:r>
              <a:rPr lang="en-US" sz="2000" dirty="0">
                <a:solidFill>
                  <a:srgbClr val="000000"/>
                </a:solidFill>
                <a:ea typeface="Times New Roman" panose="02020603050405020304" pitchFamily="18" charset="0"/>
              </a:rPr>
              <a:t>Musical Theatre 11/12</a:t>
            </a:r>
          </a:p>
          <a:p>
            <a:pPr marL="342900" indent="-342900">
              <a:buClr>
                <a:srgbClr val="C00000"/>
              </a:buClr>
              <a:buSzPct val="120000"/>
              <a:buFont typeface="Arial" panose="020B0604020202020204" pitchFamily="34" charset="0"/>
              <a:buChar char="•"/>
            </a:pPr>
            <a:r>
              <a:rPr lang="en-US" sz="2000" dirty="0">
                <a:solidFill>
                  <a:srgbClr val="000000"/>
                </a:solidFill>
                <a:ea typeface="Times New Roman" panose="02020603050405020304" pitchFamily="18" charset="0"/>
              </a:rPr>
              <a:t>Concert Band 11/12</a:t>
            </a:r>
          </a:p>
          <a:p>
            <a:pPr marL="342900" indent="-342900">
              <a:buClr>
                <a:srgbClr val="C00000"/>
              </a:buClr>
              <a:buSzPct val="120000"/>
              <a:buFont typeface="Arial" panose="020B0604020202020204" pitchFamily="34" charset="0"/>
              <a:buChar char="•"/>
            </a:pPr>
            <a:r>
              <a:rPr lang="en-US" sz="2000" dirty="0">
                <a:solidFill>
                  <a:srgbClr val="000000"/>
                </a:solidFill>
                <a:ea typeface="Times New Roman" panose="02020603050405020304" pitchFamily="18" charset="0"/>
              </a:rPr>
              <a:t>Choir/Guitars 11/12</a:t>
            </a:r>
          </a:p>
          <a:p>
            <a:pPr marL="342900" indent="-342900">
              <a:buClr>
                <a:srgbClr val="C00000"/>
              </a:buClr>
              <a:buSzPct val="120000"/>
              <a:buFont typeface="Arial" panose="020B0604020202020204" pitchFamily="34" charset="0"/>
              <a:buChar char="•"/>
            </a:pPr>
            <a:r>
              <a:rPr lang="en-US" sz="2000" dirty="0">
                <a:effectLst/>
                <a:ea typeface="Times New Roman" panose="02020603050405020304" pitchFamily="18" charset="0"/>
              </a:rPr>
              <a:t>Studio Arts 2D 11/12 </a:t>
            </a:r>
            <a:endParaRPr lang="en-US" sz="2000" dirty="0">
              <a:solidFill>
                <a:srgbClr val="000000"/>
              </a:solidFill>
              <a:effectLst/>
              <a:ea typeface="Times New Roman" panose="02020603050405020304" pitchFamily="18" charset="0"/>
            </a:endParaRPr>
          </a:p>
          <a:p>
            <a:pPr marL="342900" indent="-342900">
              <a:buClr>
                <a:srgbClr val="C00000"/>
              </a:buClr>
              <a:buSzPct val="120000"/>
              <a:buFont typeface="Arial" panose="020B0604020202020204" pitchFamily="34" charset="0"/>
              <a:buChar char="•"/>
            </a:pPr>
            <a:r>
              <a:rPr lang="en-US" sz="2000" dirty="0">
                <a:effectLst/>
                <a:ea typeface="Times New Roman" panose="02020603050405020304" pitchFamily="18" charset="0"/>
              </a:rPr>
              <a:t>Studio Arts 3D 11/12 </a:t>
            </a:r>
            <a:endParaRPr lang="en-US" sz="2000" dirty="0">
              <a:solidFill>
                <a:srgbClr val="000000"/>
              </a:solidFill>
              <a:ea typeface="Times New Roman" panose="02020603050405020304" pitchFamily="18" charset="0"/>
            </a:endParaRPr>
          </a:p>
          <a:p>
            <a:pPr marL="342900" indent="-342900">
              <a:buClr>
                <a:srgbClr val="C00000"/>
              </a:buClr>
              <a:buSzPct val="120000"/>
              <a:buFont typeface="Arial" panose="020B0604020202020204" pitchFamily="34" charset="0"/>
              <a:buChar char="•"/>
            </a:pPr>
            <a:r>
              <a:rPr lang="en-US" sz="2000" dirty="0">
                <a:solidFill>
                  <a:srgbClr val="000000"/>
                </a:solidFill>
                <a:ea typeface="Times New Roman" panose="02020603050405020304" pitchFamily="18" charset="0"/>
              </a:rPr>
              <a:t>Active Living 11/12</a:t>
            </a:r>
          </a:p>
        </p:txBody>
      </p:sp>
      <p:sp>
        <p:nvSpPr>
          <p:cNvPr id="8" name="TextBox 7">
            <a:extLst>
              <a:ext uri="{FF2B5EF4-FFF2-40B4-BE49-F238E27FC236}">
                <a16:creationId xmlns:a16="http://schemas.microsoft.com/office/drawing/2014/main" id="{8EA88865-861A-1C84-2653-18EA40E8A612}"/>
              </a:ext>
            </a:extLst>
          </p:cNvPr>
          <p:cNvSpPr txBox="1"/>
          <p:nvPr/>
        </p:nvSpPr>
        <p:spPr>
          <a:xfrm>
            <a:off x="1928064" y="1049686"/>
            <a:ext cx="8103703" cy="584775"/>
          </a:xfrm>
          <a:prstGeom prst="rect">
            <a:avLst/>
          </a:prstGeom>
          <a:noFill/>
        </p:spPr>
        <p:txBody>
          <a:bodyPr wrap="square" rtlCol="0">
            <a:spAutoFit/>
          </a:bodyPr>
          <a:lstStyle/>
          <a:p>
            <a:pPr algn="ctr"/>
            <a:r>
              <a:rPr lang="en-CA" sz="3200" dirty="0"/>
              <a:t>ADST &amp; Arts &amp; PHE</a:t>
            </a:r>
          </a:p>
        </p:txBody>
      </p:sp>
      <p:sp>
        <p:nvSpPr>
          <p:cNvPr id="9" name="TextBox 8">
            <a:extLst>
              <a:ext uri="{FF2B5EF4-FFF2-40B4-BE49-F238E27FC236}">
                <a16:creationId xmlns:a16="http://schemas.microsoft.com/office/drawing/2014/main" id="{64B0196E-DEC2-3A17-5385-DC476F424FA1}"/>
              </a:ext>
            </a:extLst>
          </p:cNvPr>
          <p:cNvSpPr txBox="1"/>
          <p:nvPr/>
        </p:nvSpPr>
        <p:spPr>
          <a:xfrm>
            <a:off x="4926431" y="1543235"/>
            <a:ext cx="6418554" cy="584775"/>
          </a:xfrm>
          <a:prstGeom prst="rect">
            <a:avLst/>
          </a:prstGeom>
          <a:noFill/>
        </p:spPr>
        <p:txBody>
          <a:bodyPr wrap="square">
            <a:spAutoFit/>
          </a:bodyPr>
          <a:lstStyle/>
          <a:p>
            <a:pPr algn="ctr"/>
            <a:r>
              <a:rPr lang="en-CA" sz="3200" b="1" dirty="0">
                <a:solidFill>
                  <a:srgbClr val="C00000"/>
                </a:solidFill>
              </a:rPr>
              <a:t>Grade 11/12</a:t>
            </a:r>
            <a:endParaRPr lang="en-US" sz="3200" b="1" dirty="0">
              <a:solidFill>
                <a:srgbClr val="000000"/>
              </a:solidFill>
            </a:endParaRPr>
          </a:p>
        </p:txBody>
      </p:sp>
    </p:spTree>
    <p:extLst>
      <p:ext uri="{BB962C8B-B14F-4D97-AF65-F5344CB8AC3E}">
        <p14:creationId xmlns:p14="http://schemas.microsoft.com/office/powerpoint/2010/main" val="917826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618912" y="141745"/>
            <a:ext cx="1482010" cy="1401490"/>
          </a:xfrm>
        </p:spPr>
      </p:pic>
      <p:sp>
        <p:nvSpPr>
          <p:cNvPr id="2" name="TextBox 1">
            <a:extLst>
              <a:ext uri="{FF2B5EF4-FFF2-40B4-BE49-F238E27FC236}">
                <a16:creationId xmlns:a16="http://schemas.microsoft.com/office/drawing/2014/main" id="{720F882D-F9F3-0761-7FE0-DBEF05FFBD32}"/>
              </a:ext>
            </a:extLst>
          </p:cNvPr>
          <p:cNvSpPr txBox="1"/>
          <p:nvPr/>
        </p:nvSpPr>
        <p:spPr>
          <a:xfrm>
            <a:off x="1553592" y="0"/>
            <a:ext cx="9259410" cy="1107996"/>
          </a:xfrm>
          <a:prstGeom prst="rect">
            <a:avLst/>
          </a:prstGeom>
          <a:noFill/>
        </p:spPr>
        <p:txBody>
          <a:bodyPr wrap="square" rtlCol="0">
            <a:spAutoFit/>
          </a:bodyPr>
          <a:lstStyle/>
          <a:p>
            <a:pPr algn="ctr"/>
            <a:r>
              <a:rPr lang="en-CA" sz="6600" dirty="0">
                <a:latin typeface="+mj-lt"/>
              </a:rPr>
              <a:t>Academic Elective Classes</a:t>
            </a:r>
          </a:p>
        </p:txBody>
      </p:sp>
      <p:sp>
        <p:nvSpPr>
          <p:cNvPr id="5" name="TextBox 4">
            <a:extLst>
              <a:ext uri="{FF2B5EF4-FFF2-40B4-BE49-F238E27FC236}">
                <a16:creationId xmlns:a16="http://schemas.microsoft.com/office/drawing/2014/main" id="{C2E1FCD2-B466-0C8B-D978-750543773260}"/>
              </a:ext>
            </a:extLst>
          </p:cNvPr>
          <p:cNvSpPr txBox="1"/>
          <p:nvPr/>
        </p:nvSpPr>
        <p:spPr>
          <a:xfrm>
            <a:off x="1330300" y="1622854"/>
            <a:ext cx="1856783" cy="954107"/>
          </a:xfrm>
          <a:prstGeom prst="rect">
            <a:avLst/>
          </a:prstGeom>
          <a:noFill/>
        </p:spPr>
        <p:txBody>
          <a:bodyPr wrap="square">
            <a:spAutoFit/>
          </a:bodyPr>
          <a:lstStyle/>
          <a:p>
            <a:r>
              <a:rPr lang="en-CA" sz="3200" b="1" dirty="0">
                <a:solidFill>
                  <a:srgbClr val="C00000"/>
                </a:solidFill>
              </a:rPr>
              <a:t>Grade 10</a:t>
            </a:r>
            <a:endParaRPr lang="en-US" sz="3200" b="1" dirty="0">
              <a:solidFill>
                <a:srgbClr val="000000"/>
              </a:solidFill>
              <a:ea typeface="Times New Roman" panose="02020603050405020304" pitchFamily="18" charset="0"/>
            </a:endParaRPr>
          </a:p>
          <a:p>
            <a:pPr marL="342900" indent="-342900">
              <a:buClr>
                <a:srgbClr val="C00000"/>
              </a:buClr>
              <a:buSzPct val="120000"/>
              <a:buFont typeface="Arial" panose="020B0604020202020204" pitchFamily="34" charset="0"/>
              <a:buChar char="•"/>
            </a:pPr>
            <a:r>
              <a:rPr lang="en-US" sz="2400" b="1" dirty="0">
                <a:solidFill>
                  <a:srgbClr val="000000"/>
                </a:solidFill>
                <a:ea typeface="Times New Roman" panose="02020603050405020304" pitchFamily="18" charset="0"/>
              </a:rPr>
              <a:t>French 10</a:t>
            </a:r>
            <a:endParaRPr lang="en-US" sz="2400" b="1" dirty="0">
              <a:solidFill>
                <a:srgbClr val="000000"/>
              </a:solidFill>
              <a:effectLst/>
              <a:ea typeface="Times New Roman" panose="02020603050405020304" pitchFamily="18" charset="0"/>
            </a:endParaRPr>
          </a:p>
        </p:txBody>
      </p:sp>
      <p:sp>
        <p:nvSpPr>
          <p:cNvPr id="6" name="TextBox 5">
            <a:extLst>
              <a:ext uri="{FF2B5EF4-FFF2-40B4-BE49-F238E27FC236}">
                <a16:creationId xmlns:a16="http://schemas.microsoft.com/office/drawing/2014/main" id="{8D738301-5CFF-52F4-12B6-8AFEE16D87CA}"/>
              </a:ext>
            </a:extLst>
          </p:cNvPr>
          <p:cNvSpPr txBox="1"/>
          <p:nvPr/>
        </p:nvSpPr>
        <p:spPr>
          <a:xfrm>
            <a:off x="3603102" y="2122921"/>
            <a:ext cx="8250316" cy="6001643"/>
          </a:xfrm>
          <a:prstGeom prst="rect">
            <a:avLst/>
          </a:prstGeom>
          <a:noFill/>
        </p:spPr>
        <p:txBody>
          <a:bodyPr wrap="square" numCol="2">
            <a:spAutoFit/>
          </a:bodyPr>
          <a:lstStyle/>
          <a:p>
            <a:pPr marL="342900" indent="-342900">
              <a:buClr>
                <a:srgbClr val="C00000"/>
              </a:buClr>
              <a:buSzPct val="120000"/>
              <a:buFont typeface="Arial" panose="020B0604020202020204" pitchFamily="34" charset="0"/>
              <a:buChar char="•"/>
            </a:pPr>
            <a:r>
              <a:rPr lang="en-US" sz="2400" b="1" dirty="0">
                <a:solidFill>
                  <a:srgbClr val="000000"/>
                </a:solidFill>
                <a:ea typeface="Times New Roman" panose="02020603050405020304" pitchFamily="18" charset="0"/>
              </a:rPr>
              <a:t>French 11/12</a:t>
            </a:r>
          </a:p>
          <a:p>
            <a:pPr marL="342900" indent="-342900">
              <a:buClr>
                <a:srgbClr val="C00000"/>
              </a:buClr>
              <a:buSzPct val="120000"/>
              <a:buFont typeface="Arial" panose="020B0604020202020204" pitchFamily="34" charset="0"/>
              <a:buChar char="•"/>
            </a:pPr>
            <a:r>
              <a:rPr lang="en-US" sz="2400" b="1" dirty="0">
                <a:solidFill>
                  <a:srgbClr val="000000"/>
                </a:solidFill>
                <a:ea typeface="Times New Roman" panose="02020603050405020304" pitchFamily="18" charset="0"/>
              </a:rPr>
              <a:t>Literary Studies 12</a:t>
            </a:r>
          </a:p>
          <a:p>
            <a:pPr marL="342900" indent="-342900">
              <a:buClr>
                <a:srgbClr val="C00000"/>
              </a:buClr>
              <a:buSzPct val="120000"/>
              <a:buFont typeface="Arial" panose="020B0604020202020204" pitchFamily="34" charset="0"/>
              <a:buChar char="•"/>
            </a:pPr>
            <a:r>
              <a:rPr lang="en-US" sz="2400" b="1" dirty="0">
                <a:solidFill>
                  <a:srgbClr val="000000"/>
                </a:solidFill>
                <a:effectLst/>
                <a:ea typeface="Times New Roman" panose="02020603050405020304" pitchFamily="18" charset="0"/>
              </a:rPr>
              <a:t>Psychology 1</a:t>
            </a:r>
            <a:r>
              <a:rPr lang="en-US" sz="2400" b="1" dirty="0">
                <a:solidFill>
                  <a:srgbClr val="000000"/>
                </a:solidFill>
                <a:ea typeface="Times New Roman" panose="02020603050405020304" pitchFamily="18" charset="0"/>
              </a:rPr>
              <a:t>2</a:t>
            </a:r>
          </a:p>
          <a:p>
            <a:pPr marL="342900" indent="-342900">
              <a:buClr>
                <a:srgbClr val="C00000"/>
              </a:buClr>
              <a:buSzPct val="120000"/>
              <a:buFont typeface="Arial" panose="020B0604020202020204" pitchFamily="34" charset="0"/>
              <a:buChar char="•"/>
            </a:pPr>
            <a:r>
              <a:rPr lang="en-CA" sz="2400" b="1" dirty="0">
                <a:effectLst/>
                <a:ea typeface="Times New Roman" panose="02020603050405020304" pitchFamily="18" charset="0"/>
              </a:rPr>
              <a:t>Pre-Calculus 12</a:t>
            </a:r>
          </a:p>
          <a:p>
            <a:pPr marL="342900" indent="-342900">
              <a:buClr>
                <a:srgbClr val="C00000"/>
              </a:buClr>
              <a:buSzPct val="120000"/>
              <a:buFont typeface="Arial" panose="020B0604020202020204" pitchFamily="34" charset="0"/>
              <a:buChar char="•"/>
            </a:pPr>
            <a:r>
              <a:rPr lang="en-CA" sz="2400" b="1" dirty="0">
                <a:ea typeface="Times New Roman" panose="02020603050405020304" pitchFamily="18" charset="0"/>
              </a:rPr>
              <a:t>Calculus 12</a:t>
            </a:r>
          </a:p>
          <a:p>
            <a:pPr marL="342900" indent="-342900">
              <a:buClr>
                <a:srgbClr val="C00000"/>
              </a:buClr>
              <a:buSzPct val="120000"/>
              <a:buFont typeface="Arial" panose="020B0604020202020204" pitchFamily="34" charset="0"/>
              <a:buChar char="•"/>
            </a:pPr>
            <a:r>
              <a:rPr lang="en-CA" sz="2400" b="1">
                <a:effectLst/>
                <a:ea typeface="Times New Roman" panose="02020603050405020304" pitchFamily="18" charset="0"/>
              </a:rPr>
              <a:t>Statistics 12</a:t>
            </a:r>
            <a:endParaRPr lang="en-US" sz="2400" dirty="0">
              <a:solidFill>
                <a:srgbClr val="000000"/>
              </a:solidFill>
              <a:ea typeface="Times New Roman" panose="02020603050405020304" pitchFamily="18" charset="0"/>
            </a:endParaRPr>
          </a:p>
          <a:p>
            <a:pPr marL="342900" indent="-342900">
              <a:buClr>
                <a:srgbClr val="C00000"/>
              </a:buClr>
              <a:buSzPct val="120000"/>
              <a:buFont typeface="Arial" panose="020B0604020202020204" pitchFamily="34" charset="0"/>
              <a:buChar char="•"/>
            </a:pPr>
            <a:endParaRPr lang="en-US" sz="2400" dirty="0">
              <a:effectLst/>
              <a:ea typeface="Times New Roman" panose="02020603050405020304" pitchFamily="18" charset="0"/>
            </a:endParaRPr>
          </a:p>
          <a:p>
            <a:pPr marL="342900" indent="-342900">
              <a:buClr>
                <a:srgbClr val="C00000"/>
              </a:buClr>
              <a:buSzPct val="120000"/>
              <a:buFont typeface="Arial" panose="020B0604020202020204" pitchFamily="34" charset="0"/>
              <a:buChar char="•"/>
            </a:pPr>
            <a:endParaRPr lang="en-US" sz="2400" dirty="0">
              <a:ea typeface="Times New Roman" panose="02020603050405020304" pitchFamily="18" charset="0"/>
            </a:endParaRPr>
          </a:p>
          <a:p>
            <a:pPr marL="342900" indent="-342900">
              <a:buClr>
                <a:srgbClr val="C00000"/>
              </a:buClr>
              <a:buSzPct val="120000"/>
              <a:buFont typeface="Arial" panose="020B0604020202020204" pitchFamily="34" charset="0"/>
              <a:buChar char="•"/>
            </a:pPr>
            <a:endParaRPr lang="en-US" sz="2400" dirty="0">
              <a:effectLst/>
              <a:ea typeface="Times New Roman" panose="02020603050405020304" pitchFamily="18" charset="0"/>
            </a:endParaRPr>
          </a:p>
          <a:p>
            <a:pPr marL="342900" indent="-342900">
              <a:buClr>
                <a:srgbClr val="C00000"/>
              </a:buClr>
              <a:buSzPct val="120000"/>
              <a:buFont typeface="Arial" panose="020B0604020202020204" pitchFamily="34" charset="0"/>
              <a:buChar char="•"/>
            </a:pPr>
            <a:endParaRPr lang="en-US" sz="2400" dirty="0">
              <a:ea typeface="Times New Roman" panose="02020603050405020304" pitchFamily="18" charset="0"/>
            </a:endParaRPr>
          </a:p>
          <a:p>
            <a:pPr marL="342900" indent="-342900">
              <a:buClr>
                <a:srgbClr val="C00000"/>
              </a:buClr>
              <a:buSzPct val="120000"/>
              <a:buFont typeface="Arial" panose="020B0604020202020204" pitchFamily="34" charset="0"/>
              <a:buChar char="•"/>
            </a:pPr>
            <a:endParaRPr lang="en-US" sz="2400" dirty="0">
              <a:effectLst/>
              <a:ea typeface="Times New Roman" panose="02020603050405020304" pitchFamily="18" charset="0"/>
            </a:endParaRPr>
          </a:p>
          <a:p>
            <a:pPr marL="342900" indent="-342900">
              <a:buClr>
                <a:srgbClr val="C00000"/>
              </a:buClr>
              <a:buSzPct val="120000"/>
              <a:buFont typeface="Arial" panose="020B0604020202020204" pitchFamily="34" charset="0"/>
              <a:buChar char="•"/>
            </a:pPr>
            <a:endParaRPr lang="en-US" sz="2400" dirty="0">
              <a:ea typeface="Times New Roman" panose="02020603050405020304" pitchFamily="18" charset="0"/>
            </a:endParaRPr>
          </a:p>
          <a:p>
            <a:pPr marL="342900" indent="-342900">
              <a:buClr>
                <a:srgbClr val="C00000"/>
              </a:buClr>
              <a:buSzPct val="120000"/>
              <a:buFont typeface="Arial" panose="020B0604020202020204" pitchFamily="34" charset="0"/>
              <a:buChar char="•"/>
            </a:pPr>
            <a:endParaRPr lang="en-US" sz="2400" dirty="0">
              <a:effectLst/>
              <a:ea typeface="Times New Roman" panose="02020603050405020304" pitchFamily="18" charset="0"/>
            </a:endParaRPr>
          </a:p>
          <a:p>
            <a:pPr marL="342900" indent="-342900">
              <a:buClr>
                <a:srgbClr val="C00000"/>
              </a:buClr>
              <a:buSzPct val="120000"/>
              <a:buFont typeface="Arial" panose="020B0604020202020204" pitchFamily="34" charset="0"/>
              <a:buChar char="•"/>
            </a:pPr>
            <a:endParaRPr lang="en-US" sz="2400" dirty="0">
              <a:ea typeface="Times New Roman" panose="02020603050405020304" pitchFamily="18" charset="0"/>
            </a:endParaRPr>
          </a:p>
          <a:p>
            <a:pPr marL="342900" indent="-342900">
              <a:buClr>
                <a:srgbClr val="C00000"/>
              </a:buClr>
              <a:buSzPct val="120000"/>
              <a:buFont typeface="Arial" panose="020B0604020202020204" pitchFamily="34" charset="0"/>
              <a:buChar char="•"/>
            </a:pPr>
            <a:endParaRPr lang="en-US" sz="2400" dirty="0">
              <a:effectLst/>
              <a:ea typeface="Times New Roman" panose="02020603050405020304" pitchFamily="18" charset="0"/>
            </a:endParaRPr>
          </a:p>
          <a:p>
            <a:pPr marL="342900" indent="-342900">
              <a:buClr>
                <a:srgbClr val="C00000"/>
              </a:buClr>
              <a:buSzPct val="120000"/>
              <a:buFont typeface="Arial" panose="020B0604020202020204" pitchFamily="34" charset="0"/>
              <a:buChar char="•"/>
            </a:pPr>
            <a:r>
              <a:rPr lang="en-US" sz="2400" dirty="0">
                <a:effectLst/>
                <a:ea typeface="Times New Roman" panose="02020603050405020304" pitchFamily="18" charset="0"/>
              </a:rPr>
              <a:t>20</a:t>
            </a:r>
            <a:r>
              <a:rPr lang="en-US" sz="2400" baseline="30000" dirty="0">
                <a:effectLst/>
                <a:ea typeface="Times New Roman" panose="02020603050405020304" pitchFamily="18" charset="0"/>
              </a:rPr>
              <a:t>th</a:t>
            </a:r>
            <a:r>
              <a:rPr lang="en-US" sz="2400" dirty="0">
                <a:effectLst/>
                <a:ea typeface="Times New Roman" panose="02020603050405020304" pitchFamily="18" charset="0"/>
              </a:rPr>
              <a:t> Century World History 12</a:t>
            </a:r>
          </a:p>
          <a:p>
            <a:pPr marL="342900" indent="-342900">
              <a:buClr>
                <a:srgbClr val="C00000"/>
              </a:buClr>
              <a:buSzPct val="120000"/>
              <a:buFont typeface="Arial" panose="020B0604020202020204" pitchFamily="34" charset="0"/>
              <a:buChar char="•"/>
            </a:pPr>
            <a:r>
              <a:rPr lang="en-US" sz="2400" dirty="0">
                <a:effectLst/>
                <a:ea typeface="Times New Roman" panose="02020603050405020304" pitchFamily="18" charset="0"/>
              </a:rPr>
              <a:t>Law Studies 12</a:t>
            </a:r>
          </a:p>
          <a:p>
            <a:pPr marL="342900" indent="-342900">
              <a:buClr>
                <a:srgbClr val="C00000"/>
              </a:buClr>
              <a:buSzPct val="120000"/>
              <a:buFont typeface="Arial" panose="020B0604020202020204" pitchFamily="34" charset="0"/>
              <a:buChar char="•"/>
            </a:pPr>
            <a:r>
              <a:rPr lang="en-US" sz="2400" dirty="0">
                <a:effectLst/>
                <a:ea typeface="Arial" panose="020B0604020202020204" pitchFamily="34" charset="0"/>
              </a:rPr>
              <a:t>BC First Peoples 12</a:t>
            </a:r>
            <a:r>
              <a:rPr lang="en-US" sz="2400" dirty="0">
                <a:effectLst/>
                <a:ea typeface="Times New Roman" panose="02020603050405020304" pitchFamily="18" charset="0"/>
              </a:rPr>
              <a:t> </a:t>
            </a:r>
          </a:p>
          <a:p>
            <a:pPr marL="342900" indent="-342900">
              <a:buClr>
                <a:srgbClr val="C00000"/>
              </a:buClr>
              <a:buSzPct val="120000"/>
              <a:buFont typeface="Arial" panose="020B0604020202020204" pitchFamily="34" charset="0"/>
              <a:buChar char="•"/>
            </a:pPr>
            <a:r>
              <a:rPr lang="en-US" sz="2400" dirty="0">
                <a:effectLst/>
                <a:ea typeface="Times New Roman" panose="02020603050405020304" pitchFamily="18" charset="0"/>
              </a:rPr>
              <a:t>Contemporary Indigenous Studies 12</a:t>
            </a:r>
            <a:endParaRPr lang="en-CA" sz="2400" dirty="0"/>
          </a:p>
          <a:p>
            <a:pPr marL="342900" indent="-342900">
              <a:buClr>
                <a:srgbClr val="C00000"/>
              </a:buClr>
              <a:buSzPct val="120000"/>
              <a:buFont typeface="Arial" panose="020B0604020202020204" pitchFamily="34" charset="0"/>
              <a:buChar char="•"/>
            </a:pPr>
            <a:r>
              <a:rPr lang="en-CA" sz="2400" dirty="0"/>
              <a:t>Chemistry 11/12</a:t>
            </a:r>
          </a:p>
          <a:p>
            <a:pPr marL="342900" indent="-342900">
              <a:buClr>
                <a:srgbClr val="C00000"/>
              </a:buClr>
              <a:buSzPct val="120000"/>
              <a:buFont typeface="Arial" panose="020B0604020202020204" pitchFamily="34" charset="0"/>
              <a:buChar char="•"/>
            </a:pPr>
            <a:r>
              <a:rPr lang="en-CA" sz="2400" dirty="0"/>
              <a:t>Life Sciences 11/12</a:t>
            </a:r>
          </a:p>
          <a:p>
            <a:pPr marL="342900" indent="-342900">
              <a:buClr>
                <a:srgbClr val="C00000"/>
              </a:buClr>
              <a:buSzPct val="120000"/>
              <a:buFont typeface="Arial" panose="020B0604020202020204" pitchFamily="34" charset="0"/>
              <a:buChar char="•"/>
            </a:pPr>
            <a:r>
              <a:rPr lang="en-CA" sz="2400" dirty="0"/>
              <a:t>Physics 11/12</a:t>
            </a:r>
          </a:p>
          <a:p>
            <a:pPr marL="342900" indent="-342900">
              <a:buClr>
                <a:srgbClr val="C00000"/>
              </a:buClr>
              <a:buSzPct val="120000"/>
              <a:buFont typeface="Arial" panose="020B0604020202020204" pitchFamily="34" charset="0"/>
              <a:buChar char="•"/>
            </a:pPr>
            <a:r>
              <a:rPr lang="en-CA" sz="2400" dirty="0"/>
              <a:t>Environmental Science 11</a:t>
            </a:r>
          </a:p>
          <a:p>
            <a:pPr marL="342900" indent="-342900">
              <a:buClr>
                <a:srgbClr val="C00000"/>
              </a:buClr>
              <a:buSzPct val="120000"/>
              <a:buFont typeface="Arial" panose="020B0604020202020204" pitchFamily="34" charset="0"/>
              <a:buChar char="•"/>
            </a:pPr>
            <a:r>
              <a:rPr lang="en-CA" sz="2400" dirty="0"/>
              <a:t>Horticulture 11</a:t>
            </a:r>
            <a:r>
              <a:rPr lang="en-US" sz="2400" dirty="0">
                <a:effectLst/>
                <a:ea typeface="Times New Roman" panose="02020603050405020304" pitchFamily="18" charset="0"/>
              </a:rPr>
              <a:t> </a:t>
            </a:r>
          </a:p>
        </p:txBody>
      </p:sp>
      <p:sp>
        <p:nvSpPr>
          <p:cNvPr id="8" name="TextBox 7">
            <a:extLst>
              <a:ext uri="{FF2B5EF4-FFF2-40B4-BE49-F238E27FC236}">
                <a16:creationId xmlns:a16="http://schemas.microsoft.com/office/drawing/2014/main" id="{AC8F7595-06E7-7AEF-A02D-3B11F54EA9BC}"/>
              </a:ext>
            </a:extLst>
          </p:cNvPr>
          <p:cNvSpPr txBox="1"/>
          <p:nvPr/>
        </p:nvSpPr>
        <p:spPr>
          <a:xfrm>
            <a:off x="3603102" y="1622854"/>
            <a:ext cx="6464176" cy="584775"/>
          </a:xfrm>
          <a:prstGeom prst="rect">
            <a:avLst/>
          </a:prstGeom>
          <a:noFill/>
        </p:spPr>
        <p:txBody>
          <a:bodyPr wrap="square">
            <a:spAutoFit/>
          </a:bodyPr>
          <a:lstStyle/>
          <a:p>
            <a:pPr algn="ctr"/>
            <a:r>
              <a:rPr lang="en-CA" sz="3200" b="1" dirty="0">
                <a:solidFill>
                  <a:srgbClr val="C00000"/>
                </a:solidFill>
              </a:rPr>
              <a:t>Grade 11/12</a:t>
            </a:r>
            <a:endParaRPr lang="en-US" sz="3200" b="1" dirty="0">
              <a:solidFill>
                <a:srgbClr val="000000"/>
              </a:solidFill>
              <a:ea typeface="Times New Roman" panose="02020603050405020304" pitchFamily="18" charset="0"/>
            </a:endParaRPr>
          </a:p>
        </p:txBody>
      </p:sp>
    </p:spTree>
    <p:extLst>
      <p:ext uri="{BB962C8B-B14F-4D97-AF65-F5344CB8AC3E}">
        <p14:creationId xmlns:p14="http://schemas.microsoft.com/office/powerpoint/2010/main" val="3055735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618912" y="141745"/>
            <a:ext cx="1482010" cy="1401490"/>
          </a:xfrm>
        </p:spPr>
      </p:pic>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sp>
        <p:nvSpPr>
          <p:cNvPr id="2" name="TextBox 1">
            <a:extLst>
              <a:ext uri="{FF2B5EF4-FFF2-40B4-BE49-F238E27FC236}">
                <a16:creationId xmlns:a16="http://schemas.microsoft.com/office/drawing/2014/main" id="{C42E7117-3767-0B78-1D1F-795B5D18F162}"/>
              </a:ext>
            </a:extLst>
          </p:cNvPr>
          <p:cNvSpPr txBox="1"/>
          <p:nvPr/>
        </p:nvSpPr>
        <p:spPr>
          <a:xfrm>
            <a:off x="1938550" y="0"/>
            <a:ext cx="8466077" cy="1200329"/>
          </a:xfrm>
          <a:prstGeom prst="rect">
            <a:avLst/>
          </a:prstGeom>
          <a:noFill/>
        </p:spPr>
        <p:txBody>
          <a:bodyPr wrap="square" rtlCol="0">
            <a:spAutoFit/>
          </a:bodyPr>
          <a:lstStyle/>
          <a:p>
            <a:pPr algn="ctr"/>
            <a:r>
              <a:rPr lang="en-CA" sz="7200" dirty="0">
                <a:latin typeface="+mj-lt"/>
              </a:rPr>
              <a:t>Elective Classes</a:t>
            </a:r>
          </a:p>
        </p:txBody>
      </p:sp>
      <p:sp>
        <p:nvSpPr>
          <p:cNvPr id="5" name="TextBox 4">
            <a:extLst>
              <a:ext uri="{FF2B5EF4-FFF2-40B4-BE49-F238E27FC236}">
                <a16:creationId xmlns:a16="http://schemas.microsoft.com/office/drawing/2014/main" id="{44634EE0-CFF4-36C2-1D24-C1E393F7F63D}"/>
              </a:ext>
            </a:extLst>
          </p:cNvPr>
          <p:cNvSpPr txBox="1"/>
          <p:nvPr/>
        </p:nvSpPr>
        <p:spPr>
          <a:xfrm>
            <a:off x="3215196" y="1068690"/>
            <a:ext cx="5761607" cy="584775"/>
          </a:xfrm>
          <a:prstGeom prst="rect">
            <a:avLst/>
          </a:prstGeom>
          <a:noFill/>
        </p:spPr>
        <p:txBody>
          <a:bodyPr wrap="square" rtlCol="0">
            <a:spAutoFit/>
          </a:bodyPr>
          <a:lstStyle/>
          <a:p>
            <a:pPr algn="ctr"/>
            <a:r>
              <a:rPr lang="en-CA" sz="3200" dirty="0"/>
              <a:t>Out Of The Timetable (OTT) </a:t>
            </a:r>
          </a:p>
        </p:txBody>
      </p:sp>
      <p:sp>
        <p:nvSpPr>
          <p:cNvPr id="6" name="TextBox 5">
            <a:extLst>
              <a:ext uri="{FF2B5EF4-FFF2-40B4-BE49-F238E27FC236}">
                <a16:creationId xmlns:a16="http://schemas.microsoft.com/office/drawing/2014/main" id="{029F4F69-002B-C10D-41F9-5EFBC7C5A670}"/>
              </a:ext>
            </a:extLst>
          </p:cNvPr>
          <p:cNvSpPr txBox="1"/>
          <p:nvPr/>
        </p:nvSpPr>
        <p:spPr>
          <a:xfrm>
            <a:off x="1705992" y="1688234"/>
            <a:ext cx="4184342" cy="2431435"/>
          </a:xfrm>
          <a:prstGeom prst="rect">
            <a:avLst/>
          </a:prstGeom>
          <a:noFill/>
        </p:spPr>
        <p:txBody>
          <a:bodyPr wrap="square">
            <a:spAutoFit/>
          </a:bodyPr>
          <a:lstStyle/>
          <a:p>
            <a:r>
              <a:rPr lang="en-CA" sz="3200" b="1" dirty="0">
                <a:solidFill>
                  <a:srgbClr val="C00000"/>
                </a:solidFill>
              </a:rPr>
              <a:t>Grade 10</a:t>
            </a:r>
            <a:endParaRPr lang="en-US" sz="3200" b="1" dirty="0">
              <a:solidFill>
                <a:srgbClr val="000000"/>
              </a:solidFill>
              <a:effectLst/>
              <a:ea typeface="Times New Roman" panose="02020603050405020304" pitchFamily="18" charset="0"/>
            </a:endParaRPr>
          </a:p>
          <a:p>
            <a:pPr marL="342900" indent="-342900">
              <a:buClr>
                <a:srgbClr val="C00000"/>
              </a:buClr>
              <a:buSzPct val="120000"/>
              <a:buFont typeface="Arial" panose="020B0604020202020204" pitchFamily="34" charset="0"/>
              <a:buChar char="•"/>
            </a:pPr>
            <a:r>
              <a:rPr lang="en-US" sz="2000" dirty="0">
                <a:solidFill>
                  <a:srgbClr val="000000"/>
                </a:solidFill>
                <a:effectLst/>
                <a:ea typeface="Times New Roman" panose="02020603050405020304" pitchFamily="18" charset="0"/>
              </a:rPr>
              <a:t>Jazz Band 10</a:t>
            </a:r>
          </a:p>
          <a:p>
            <a:pPr marL="342900" indent="-342900">
              <a:buClr>
                <a:srgbClr val="C00000"/>
              </a:buClr>
              <a:buSzPct val="120000"/>
              <a:buFont typeface="Arial" panose="020B0604020202020204" pitchFamily="34" charset="0"/>
              <a:buChar char="•"/>
            </a:pPr>
            <a:r>
              <a:rPr lang="en-US" sz="2000" dirty="0">
                <a:solidFill>
                  <a:srgbClr val="000000"/>
                </a:solidFill>
                <a:ea typeface="Times New Roman" panose="02020603050405020304" pitchFamily="18" charset="0"/>
              </a:rPr>
              <a:t>Blues Band 10</a:t>
            </a:r>
          </a:p>
          <a:p>
            <a:pPr marL="342900" indent="-342900">
              <a:buClr>
                <a:srgbClr val="C00000"/>
              </a:buClr>
              <a:buSzPct val="120000"/>
              <a:buFont typeface="Arial" panose="020B0604020202020204" pitchFamily="34" charset="0"/>
              <a:buChar char="•"/>
            </a:pPr>
            <a:r>
              <a:rPr lang="en-US" sz="2000" dirty="0">
                <a:solidFill>
                  <a:srgbClr val="000000"/>
                </a:solidFill>
                <a:effectLst/>
                <a:ea typeface="Times New Roman" panose="02020603050405020304" pitchFamily="18" charset="0"/>
              </a:rPr>
              <a:t>Leadership 10 (application)</a:t>
            </a:r>
          </a:p>
          <a:p>
            <a:pPr marL="342900" indent="-342900">
              <a:buClr>
                <a:srgbClr val="C00000"/>
              </a:buClr>
              <a:buSzPct val="120000"/>
              <a:buFont typeface="Arial" panose="020B0604020202020204" pitchFamily="34" charset="0"/>
              <a:buChar char="•"/>
            </a:pPr>
            <a:r>
              <a:rPr lang="en-US" sz="2000" dirty="0">
                <a:solidFill>
                  <a:srgbClr val="000000"/>
                </a:solidFill>
                <a:ea typeface="Times New Roman" panose="02020603050405020304" pitchFamily="18" charset="0"/>
              </a:rPr>
              <a:t>AM Fitness 10</a:t>
            </a:r>
          </a:p>
          <a:p>
            <a:pPr marL="342900" indent="-342900">
              <a:buClr>
                <a:srgbClr val="C00000"/>
              </a:buClr>
              <a:buSzPct val="120000"/>
              <a:buFont typeface="Arial" panose="020B0604020202020204" pitchFamily="34" charset="0"/>
              <a:buChar char="•"/>
            </a:pPr>
            <a:r>
              <a:rPr lang="en-US" sz="2000" dirty="0">
                <a:solidFill>
                  <a:srgbClr val="000000"/>
                </a:solidFill>
                <a:effectLst/>
                <a:ea typeface="Times New Roman" panose="02020603050405020304" pitchFamily="18" charset="0"/>
              </a:rPr>
              <a:t>Yearbook 10</a:t>
            </a:r>
          </a:p>
          <a:p>
            <a:pPr marL="342900" indent="-342900">
              <a:buClr>
                <a:srgbClr val="C00000"/>
              </a:buClr>
              <a:buSzPct val="120000"/>
              <a:buFont typeface="Arial" panose="020B0604020202020204" pitchFamily="34" charset="0"/>
              <a:buChar char="•"/>
            </a:pPr>
            <a:r>
              <a:rPr lang="en-US" sz="2000" dirty="0">
                <a:solidFill>
                  <a:srgbClr val="000000"/>
                </a:solidFill>
                <a:effectLst/>
                <a:ea typeface="Times New Roman" panose="02020603050405020304" pitchFamily="18" charset="0"/>
              </a:rPr>
              <a:t>Peer Mentoring 10 (application)</a:t>
            </a:r>
          </a:p>
        </p:txBody>
      </p:sp>
      <p:sp>
        <p:nvSpPr>
          <p:cNvPr id="7" name="TextBox 6">
            <a:extLst>
              <a:ext uri="{FF2B5EF4-FFF2-40B4-BE49-F238E27FC236}">
                <a16:creationId xmlns:a16="http://schemas.microsoft.com/office/drawing/2014/main" id="{F065A754-C240-AB53-BEFE-826051EE1FBB}"/>
              </a:ext>
            </a:extLst>
          </p:cNvPr>
          <p:cNvSpPr txBox="1"/>
          <p:nvPr/>
        </p:nvSpPr>
        <p:spPr>
          <a:xfrm>
            <a:off x="5792678" y="1688234"/>
            <a:ext cx="5597371" cy="3354765"/>
          </a:xfrm>
          <a:prstGeom prst="rect">
            <a:avLst/>
          </a:prstGeom>
          <a:noFill/>
        </p:spPr>
        <p:txBody>
          <a:bodyPr wrap="square">
            <a:spAutoFit/>
          </a:bodyPr>
          <a:lstStyle/>
          <a:p>
            <a:r>
              <a:rPr lang="en-CA" sz="3200" b="1" dirty="0">
                <a:solidFill>
                  <a:srgbClr val="C00000"/>
                </a:solidFill>
              </a:rPr>
              <a:t>Grade 11/12</a:t>
            </a:r>
            <a:endParaRPr lang="en-US" sz="3200" b="1" dirty="0">
              <a:solidFill>
                <a:srgbClr val="000000"/>
              </a:solidFill>
              <a:effectLst/>
              <a:ea typeface="Times New Roman" panose="02020603050405020304" pitchFamily="18" charset="0"/>
            </a:endParaRPr>
          </a:p>
          <a:p>
            <a:pPr marL="342900" indent="-342900">
              <a:buClr>
                <a:srgbClr val="C00000"/>
              </a:buClr>
              <a:buSzPct val="120000"/>
              <a:buFont typeface="Arial" panose="020B0604020202020204" pitchFamily="34" charset="0"/>
              <a:buChar char="•"/>
            </a:pPr>
            <a:r>
              <a:rPr lang="en-US" sz="2000" dirty="0">
                <a:solidFill>
                  <a:srgbClr val="000000"/>
                </a:solidFill>
                <a:ea typeface="Times New Roman" panose="02020603050405020304" pitchFamily="18" charset="0"/>
              </a:rPr>
              <a:t>Adrenaline Dance Company 11/12 (application)</a:t>
            </a:r>
            <a:endParaRPr lang="en-US" sz="2000" dirty="0">
              <a:solidFill>
                <a:srgbClr val="000000"/>
              </a:solidFill>
              <a:effectLst/>
              <a:ea typeface="Times New Roman" panose="02020603050405020304" pitchFamily="18" charset="0"/>
            </a:endParaRPr>
          </a:p>
          <a:p>
            <a:pPr marL="342900" indent="-342900">
              <a:buClr>
                <a:srgbClr val="C00000"/>
              </a:buClr>
              <a:buSzPct val="120000"/>
              <a:buFont typeface="Arial" panose="020B0604020202020204" pitchFamily="34" charset="0"/>
              <a:buChar char="•"/>
            </a:pPr>
            <a:r>
              <a:rPr lang="en-US" sz="2000" dirty="0">
                <a:solidFill>
                  <a:srgbClr val="000000"/>
                </a:solidFill>
                <a:effectLst/>
                <a:ea typeface="Times New Roman" panose="02020603050405020304" pitchFamily="18" charset="0"/>
              </a:rPr>
              <a:t>Jazz Band 11/12</a:t>
            </a:r>
          </a:p>
          <a:p>
            <a:pPr marL="342900" indent="-342900">
              <a:buClr>
                <a:srgbClr val="C00000"/>
              </a:buClr>
              <a:buSzPct val="120000"/>
              <a:buFont typeface="Arial" panose="020B0604020202020204" pitchFamily="34" charset="0"/>
              <a:buChar char="•"/>
            </a:pPr>
            <a:r>
              <a:rPr lang="en-US" sz="2000" dirty="0">
                <a:solidFill>
                  <a:srgbClr val="000000"/>
                </a:solidFill>
                <a:ea typeface="Times New Roman" panose="02020603050405020304" pitchFamily="18" charset="0"/>
              </a:rPr>
              <a:t>Blues </a:t>
            </a:r>
            <a:r>
              <a:rPr lang="en-US" sz="2000">
                <a:solidFill>
                  <a:srgbClr val="000000"/>
                </a:solidFill>
                <a:ea typeface="Times New Roman" panose="02020603050405020304" pitchFamily="18" charset="0"/>
              </a:rPr>
              <a:t>Band 11/12</a:t>
            </a:r>
            <a:endParaRPr lang="en-US" sz="2000" dirty="0">
              <a:solidFill>
                <a:srgbClr val="000000"/>
              </a:solidFill>
              <a:ea typeface="Times New Roman" panose="02020603050405020304" pitchFamily="18" charset="0"/>
            </a:endParaRPr>
          </a:p>
          <a:p>
            <a:pPr marL="342900" indent="-342900">
              <a:buClr>
                <a:srgbClr val="C00000"/>
              </a:buClr>
              <a:buSzPct val="120000"/>
              <a:buFont typeface="Arial" panose="020B0604020202020204" pitchFamily="34" charset="0"/>
              <a:buChar char="•"/>
            </a:pPr>
            <a:r>
              <a:rPr lang="en-US" sz="2000" dirty="0">
                <a:solidFill>
                  <a:srgbClr val="000000"/>
                </a:solidFill>
                <a:effectLst/>
                <a:ea typeface="Times New Roman" panose="02020603050405020304" pitchFamily="18" charset="0"/>
              </a:rPr>
              <a:t>Leadership 11/12 (application)</a:t>
            </a:r>
          </a:p>
          <a:p>
            <a:pPr marL="342900" indent="-342900">
              <a:buClr>
                <a:srgbClr val="C00000"/>
              </a:buClr>
              <a:buSzPct val="120000"/>
              <a:buFont typeface="Arial" panose="020B0604020202020204" pitchFamily="34" charset="0"/>
              <a:buChar char="•"/>
            </a:pPr>
            <a:r>
              <a:rPr lang="en-US" sz="2000" dirty="0">
                <a:solidFill>
                  <a:srgbClr val="000000"/>
                </a:solidFill>
                <a:ea typeface="Times New Roman" panose="02020603050405020304" pitchFamily="18" charset="0"/>
              </a:rPr>
              <a:t>AM Fitness 11/12</a:t>
            </a:r>
          </a:p>
          <a:p>
            <a:pPr marL="342900" indent="-342900">
              <a:buClr>
                <a:srgbClr val="C00000"/>
              </a:buClr>
              <a:buSzPct val="120000"/>
              <a:buFont typeface="Arial" panose="020B0604020202020204" pitchFamily="34" charset="0"/>
              <a:buChar char="•"/>
            </a:pPr>
            <a:r>
              <a:rPr lang="en-US" sz="2000" dirty="0">
                <a:solidFill>
                  <a:srgbClr val="000000"/>
                </a:solidFill>
                <a:effectLst/>
                <a:ea typeface="Times New Roman" panose="02020603050405020304" pitchFamily="18" charset="0"/>
              </a:rPr>
              <a:t>Athletic Leadership 11/12 (application)</a:t>
            </a:r>
          </a:p>
          <a:p>
            <a:pPr marL="342900" indent="-342900">
              <a:buClr>
                <a:srgbClr val="C00000"/>
              </a:buClr>
              <a:buSzPct val="120000"/>
              <a:buFont typeface="Arial" panose="020B0604020202020204" pitchFamily="34" charset="0"/>
              <a:buChar char="•"/>
            </a:pPr>
            <a:r>
              <a:rPr lang="en-US" sz="2000" dirty="0">
                <a:solidFill>
                  <a:srgbClr val="000000"/>
                </a:solidFill>
                <a:ea typeface="Times New Roman" panose="02020603050405020304" pitchFamily="18" charset="0"/>
              </a:rPr>
              <a:t>Yearbook 11/12</a:t>
            </a:r>
          </a:p>
          <a:p>
            <a:pPr marL="342900" indent="-342900">
              <a:buClr>
                <a:srgbClr val="C00000"/>
              </a:buClr>
              <a:buSzPct val="120000"/>
              <a:buFont typeface="Arial" panose="020B0604020202020204" pitchFamily="34" charset="0"/>
              <a:buChar char="•"/>
            </a:pPr>
            <a:r>
              <a:rPr lang="en-US" sz="2000" dirty="0">
                <a:solidFill>
                  <a:srgbClr val="000000"/>
                </a:solidFill>
                <a:effectLst/>
                <a:ea typeface="Times New Roman" panose="02020603050405020304" pitchFamily="18" charset="0"/>
              </a:rPr>
              <a:t>Peer Mentoring 11/12 (application)</a:t>
            </a:r>
            <a:endParaRPr lang="en-US" sz="2000" dirty="0">
              <a:solidFill>
                <a:srgbClr val="000000"/>
              </a:solidFill>
              <a:ea typeface="Times New Roman" panose="02020603050405020304" pitchFamily="18" charset="0"/>
            </a:endParaRPr>
          </a:p>
          <a:p>
            <a:pPr marL="342900" indent="-342900">
              <a:buClr>
                <a:srgbClr val="C00000"/>
              </a:buClr>
              <a:buSzPct val="120000"/>
              <a:buFont typeface="Arial" panose="020B0604020202020204" pitchFamily="34" charset="0"/>
              <a:buChar char="•"/>
            </a:pPr>
            <a:r>
              <a:rPr lang="en-US" sz="2000" dirty="0">
                <a:solidFill>
                  <a:srgbClr val="000000"/>
                </a:solidFill>
                <a:effectLst/>
                <a:ea typeface="Times New Roman" panose="02020603050405020304" pitchFamily="18" charset="0"/>
              </a:rPr>
              <a:t>Work Experience 12A/12B </a:t>
            </a:r>
          </a:p>
        </p:txBody>
      </p:sp>
    </p:spTree>
    <p:extLst>
      <p:ext uri="{BB962C8B-B14F-4D97-AF65-F5344CB8AC3E}">
        <p14:creationId xmlns:p14="http://schemas.microsoft.com/office/powerpoint/2010/main" val="590666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a:extLst>
            <a:ext uri="{FF2B5EF4-FFF2-40B4-BE49-F238E27FC236}">
              <a16:creationId xmlns:a16="http://schemas.microsoft.com/office/drawing/2014/main" id="{72B5A398-A0EA-CA8A-A09F-891E6ED6E034}"/>
            </a:ext>
          </a:extLst>
        </p:cNvPr>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977CA259-2EA3-EF65-F04A-3BD5D605D10C}"/>
              </a:ext>
            </a:extLst>
          </p:cNvPr>
          <p:cNvPicPr>
            <a:picLocks noGrp="1" noChangeAspect="1"/>
          </p:cNvPicPr>
          <p:nvPr>
            <p:ph idx="1"/>
          </p:nvPr>
        </p:nvPicPr>
        <p:blipFill>
          <a:blip r:embed="rId3"/>
          <a:stretch>
            <a:fillRect/>
          </a:stretch>
        </p:blipFill>
        <p:spPr>
          <a:xfrm>
            <a:off x="10618912" y="141745"/>
            <a:ext cx="1482010" cy="1401490"/>
          </a:xfrm>
        </p:spPr>
      </p:pic>
      <p:sp>
        <p:nvSpPr>
          <p:cNvPr id="4" name="Text Placeholder 3">
            <a:extLst>
              <a:ext uri="{FF2B5EF4-FFF2-40B4-BE49-F238E27FC236}">
                <a16:creationId xmlns:a16="http://schemas.microsoft.com/office/drawing/2014/main" id="{4A726952-3B08-94D9-F109-FC624B2C1B1A}"/>
              </a:ext>
            </a:extLst>
          </p:cNvPr>
          <p:cNvSpPr txBox="1">
            <a:spLocks/>
          </p:cNvSpPr>
          <p:nvPr/>
        </p:nvSpPr>
        <p:spPr>
          <a:xfrm>
            <a:off x="1792442" y="1805324"/>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sp>
        <p:nvSpPr>
          <p:cNvPr id="9" name="TextBox 8">
            <a:extLst>
              <a:ext uri="{FF2B5EF4-FFF2-40B4-BE49-F238E27FC236}">
                <a16:creationId xmlns:a16="http://schemas.microsoft.com/office/drawing/2014/main" id="{6DE18200-2EC8-C9A0-3B1C-22611F7B48F4}"/>
              </a:ext>
            </a:extLst>
          </p:cNvPr>
          <p:cNvSpPr txBox="1"/>
          <p:nvPr/>
        </p:nvSpPr>
        <p:spPr>
          <a:xfrm>
            <a:off x="915880" y="0"/>
            <a:ext cx="10360240" cy="769441"/>
          </a:xfrm>
          <a:prstGeom prst="rect">
            <a:avLst/>
          </a:prstGeom>
          <a:noFill/>
        </p:spPr>
        <p:txBody>
          <a:bodyPr wrap="square" rtlCol="0">
            <a:spAutoFit/>
          </a:bodyPr>
          <a:lstStyle/>
          <a:p>
            <a:pPr algn="ctr"/>
            <a:r>
              <a:rPr lang="en-CA" sz="4400" dirty="0"/>
              <a:t>New Courses – Inside the Timetable</a:t>
            </a:r>
          </a:p>
        </p:txBody>
      </p:sp>
      <p:sp>
        <p:nvSpPr>
          <p:cNvPr id="6" name="TextBox 5">
            <a:extLst>
              <a:ext uri="{FF2B5EF4-FFF2-40B4-BE49-F238E27FC236}">
                <a16:creationId xmlns:a16="http://schemas.microsoft.com/office/drawing/2014/main" id="{97013ABF-1489-8F3E-E434-E91C312D35EF}"/>
              </a:ext>
            </a:extLst>
          </p:cNvPr>
          <p:cNvSpPr txBox="1"/>
          <p:nvPr/>
        </p:nvSpPr>
        <p:spPr>
          <a:xfrm>
            <a:off x="1664563" y="713259"/>
            <a:ext cx="8580268" cy="1477328"/>
          </a:xfrm>
          <a:prstGeom prst="rect">
            <a:avLst/>
          </a:prstGeom>
          <a:noFill/>
        </p:spPr>
        <p:txBody>
          <a:bodyPr wrap="square">
            <a:spAutoFit/>
          </a:bodyPr>
          <a:lstStyle/>
          <a:p>
            <a:r>
              <a:rPr lang="en-US" sz="2400" b="1" dirty="0">
                <a:effectLst/>
                <a:latin typeface="Calibri" panose="020F0502020204030204" pitchFamily="34" charset="0"/>
                <a:ea typeface="Times New Roman" panose="02020603050405020304" pitchFamily="18" charset="0"/>
              </a:rPr>
              <a:t>Choir and Guitars 9-12</a:t>
            </a:r>
          </a:p>
          <a:p>
            <a:pPr marL="342900" indent="-342900">
              <a:buFont typeface="Arial" panose="020B0604020202020204" pitchFamily="34" charset="0"/>
              <a:buChar char="•"/>
            </a:pPr>
            <a:r>
              <a:rPr lang="en-US" sz="2200" dirty="0">
                <a:effectLst/>
                <a:latin typeface="Calibri" panose="020F0502020204030204" pitchFamily="34" charset="0"/>
                <a:ea typeface="Times New Roman" panose="02020603050405020304" pitchFamily="18" charset="0"/>
              </a:rPr>
              <a:t>Choir and Guitars is a course for those who like to sing and perform in a group setting. The purpose of this course is for singers and beginner guitarists to explore many genres and realms of music. </a:t>
            </a:r>
            <a:endParaRPr lang="en-CA" sz="2200" dirty="0"/>
          </a:p>
        </p:txBody>
      </p:sp>
      <p:sp>
        <p:nvSpPr>
          <p:cNvPr id="2" name="TextBox 1">
            <a:extLst>
              <a:ext uri="{FF2B5EF4-FFF2-40B4-BE49-F238E27FC236}">
                <a16:creationId xmlns:a16="http://schemas.microsoft.com/office/drawing/2014/main" id="{A644016A-5084-4911-0591-E0FE4F9C21F6}"/>
              </a:ext>
            </a:extLst>
          </p:cNvPr>
          <p:cNvSpPr txBox="1"/>
          <p:nvPr/>
        </p:nvSpPr>
        <p:spPr>
          <a:xfrm>
            <a:off x="1664563" y="2832482"/>
            <a:ext cx="8580268" cy="2857385"/>
          </a:xfrm>
          <a:prstGeom prst="rect">
            <a:avLst/>
          </a:prstGeom>
          <a:noFill/>
        </p:spPr>
        <p:txBody>
          <a:bodyPr wrap="square">
            <a:spAutoFit/>
          </a:bodyPr>
          <a:lstStyle/>
          <a:p>
            <a:pPr>
              <a:lnSpc>
                <a:spcPct val="107000"/>
              </a:lnSpc>
            </a:pPr>
            <a:r>
              <a:rPr lang="en-US" sz="2400" b="1" dirty="0">
                <a:effectLst/>
                <a:latin typeface="Calibri" panose="020F0502020204030204" pitchFamily="34" charset="0"/>
                <a:ea typeface="Arial" panose="020B0604020202020204" pitchFamily="34" charset="0"/>
              </a:rPr>
              <a:t>Child Development and Caregiving 12</a:t>
            </a:r>
            <a:r>
              <a:rPr lang="en-US" sz="1800" dirty="0">
                <a:effectLst/>
                <a:latin typeface="Calibri" panose="020F0502020204030204" pitchFamily="34"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sz="2200" dirty="0">
                <a:effectLst/>
                <a:latin typeface="Calibri" panose="020F0502020204030204" pitchFamily="34" charset="0"/>
                <a:ea typeface="Times New Roman" panose="02020603050405020304" pitchFamily="18" charset="0"/>
              </a:rPr>
              <a:t>Discover the challenges and joys of child development and caregiving in this grade 12 course.  While the primary focus of the course is the social, physical, and emotional development of a child from birth to age 12, students will also explore the health and experience of caregivers and their families in a variety of cultures.  If you see a future in parenthood, education, childcare, healthcare, or social work, this course is for you.</a:t>
            </a:r>
            <a:endParaRPr lang="en-CA" sz="2200" dirty="0"/>
          </a:p>
        </p:txBody>
      </p:sp>
    </p:spTree>
    <p:extLst>
      <p:ext uri="{BB962C8B-B14F-4D97-AF65-F5344CB8AC3E}">
        <p14:creationId xmlns:p14="http://schemas.microsoft.com/office/powerpoint/2010/main" val="3991996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a:extLst>
            <a:ext uri="{FF2B5EF4-FFF2-40B4-BE49-F238E27FC236}">
              <a16:creationId xmlns:a16="http://schemas.microsoft.com/office/drawing/2014/main" id="{F0484740-D85F-ACA5-31BA-6205358E6319}"/>
            </a:ext>
          </a:extLst>
        </p:cNvPr>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9020A58B-D977-B16C-E032-D8004DADA29F}"/>
              </a:ext>
            </a:extLst>
          </p:cNvPr>
          <p:cNvPicPr>
            <a:picLocks noGrp="1" noChangeAspect="1"/>
          </p:cNvPicPr>
          <p:nvPr>
            <p:ph idx="1"/>
          </p:nvPr>
        </p:nvPicPr>
        <p:blipFill>
          <a:blip r:embed="rId3"/>
          <a:stretch>
            <a:fillRect/>
          </a:stretch>
        </p:blipFill>
        <p:spPr>
          <a:xfrm>
            <a:off x="10618912" y="141745"/>
            <a:ext cx="1482010" cy="1401490"/>
          </a:xfrm>
        </p:spPr>
      </p:pic>
      <p:sp>
        <p:nvSpPr>
          <p:cNvPr id="4" name="Text Placeholder 3">
            <a:extLst>
              <a:ext uri="{FF2B5EF4-FFF2-40B4-BE49-F238E27FC236}">
                <a16:creationId xmlns:a16="http://schemas.microsoft.com/office/drawing/2014/main" id="{A37C3443-E5F6-FEBA-1830-699216E8B5A5}"/>
              </a:ext>
            </a:extLst>
          </p:cNvPr>
          <p:cNvSpPr txBox="1">
            <a:spLocks/>
          </p:cNvSpPr>
          <p:nvPr/>
        </p:nvSpPr>
        <p:spPr>
          <a:xfrm>
            <a:off x="1792442" y="1805324"/>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sp>
        <p:nvSpPr>
          <p:cNvPr id="9" name="TextBox 8">
            <a:extLst>
              <a:ext uri="{FF2B5EF4-FFF2-40B4-BE49-F238E27FC236}">
                <a16:creationId xmlns:a16="http://schemas.microsoft.com/office/drawing/2014/main" id="{E9814F0E-3FD7-12C0-FE9E-7C14E8DE85DA}"/>
              </a:ext>
            </a:extLst>
          </p:cNvPr>
          <p:cNvSpPr txBox="1"/>
          <p:nvPr/>
        </p:nvSpPr>
        <p:spPr>
          <a:xfrm>
            <a:off x="915880" y="0"/>
            <a:ext cx="10360240" cy="769441"/>
          </a:xfrm>
          <a:prstGeom prst="rect">
            <a:avLst/>
          </a:prstGeom>
          <a:noFill/>
        </p:spPr>
        <p:txBody>
          <a:bodyPr wrap="square" rtlCol="0">
            <a:spAutoFit/>
          </a:bodyPr>
          <a:lstStyle/>
          <a:p>
            <a:pPr algn="ctr"/>
            <a:r>
              <a:rPr lang="en-CA" sz="4400" dirty="0"/>
              <a:t>New Courses (OTT)</a:t>
            </a:r>
          </a:p>
        </p:txBody>
      </p:sp>
      <p:sp>
        <p:nvSpPr>
          <p:cNvPr id="7" name="TextBox 6">
            <a:extLst>
              <a:ext uri="{FF2B5EF4-FFF2-40B4-BE49-F238E27FC236}">
                <a16:creationId xmlns:a16="http://schemas.microsoft.com/office/drawing/2014/main" id="{72318305-0FD7-31E7-D0E1-0DAA9293F1E8}"/>
              </a:ext>
            </a:extLst>
          </p:cNvPr>
          <p:cNvSpPr txBox="1"/>
          <p:nvPr/>
        </p:nvSpPr>
        <p:spPr>
          <a:xfrm>
            <a:off x="1495884" y="779142"/>
            <a:ext cx="10435704" cy="2831544"/>
          </a:xfrm>
          <a:prstGeom prst="rect">
            <a:avLst/>
          </a:prstGeom>
          <a:noFill/>
        </p:spPr>
        <p:txBody>
          <a:bodyPr wrap="square">
            <a:spAutoFit/>
          </a:bodyPr>
          <a:lstStyle/>
          <a:p>
            <a:r>
              <a:rPr lang="en-US" sz="2400" b="1" dirty="0">
                <a:effectLst/>
                <a:latin typeface="Calibri" panose="020F0502020204030204" pitchFamily="34" charset="0"/>
                <a:ea typeface="Times New Roman" panose="02020603050405020304" pitchFamily="18" charset="0"/>
              </a:rPr>
              <a:t>AM Fitness and Conditioning 10/11/12</a:t>
            </a:r>
          </a:p>
          <a:p>
            <a:pPr marL="342900" indent="-342900">
              <a:buFont typeface="Arial" panose="020B0604020202020204" pitchFamily="34" charset="0"/>
              <a:buChar char="•"/>
            </a:pPr>
            <a:r>
              <a:rPr lang="en-US" sz="2200" dirty="0">
                <a:latin typeface="Calibri" panose="020F0502020204030204" pitchFamily="34" charset="0"/>
                <a:ea typeface="Times New Roman" panose="02020603050405020304" pitchFamily="18" charset="0"/>
              </a:rPr>
              <a:t>B</a:t>
            </a:r>
            <a:r>
              <a:rPr lang="en-US" sz="2200" dirty="0">
                <a:effectLst/>
                <a:latin typeface="Calibri" panose="020F0502020204030204" pitchFamily="34" charset="0"/>
                <a:ea typeface="Times New Roman" panose="02020603050405020304" pitchFamily="18" charset="0"/>
              </a:rPr>
              <a:t>efore school in semester 2. </a:t>
            </a:r>
          </a:p>
          <a:p>
            <a:pPr marL="285750" indent="-285750">
              <a:buFont typeface="Arial" panose="020B0604020202020204" pitchFamily="34" charset="0"/>
              <a:buChar char="•"/>
            </a:pPr>
            <a:r>
              <a:rPr lang="en-US" sz="2200" dirty="0">
                <a:effectLst/>
                <a:latin typeface="Calibri" panose="020F0502020204030204" pitchFamily="34" charset="0"/>
                <a:ea typeface="Times New Roman" panose="02020603050405020304" pitchFamily="18" charset="0"/>
              </a:rPr>
              <a:t>This is a physically demanding course and is developed for students who are serious about improving their overall fitness and willing to challenge themselves physically. This course can also be personalized for high-level athletes with performance-based goals.</a:t>
            </a:r>
          </a:p>
          <a:p>
            <a:pPr marL="285750" indent="-285750">
              <a:buFont typeface="Arial" panose="020B0604020202020204" pitchFamily="34" charset="0"/>
              <a:buChar char="•"/>
            </a:pPr>
            <a:r>
              <a:rPr lang="en-US" sz="2200" dirty="0">
                <a:latin typeface="Calibri" panose="020F0502020204030204" pitchFamily="34" charset="0"/>
                <a:ea typeface="Times New Roman" panose="02020603050405020304" pitchFamily="18" charset="0"/>
              </a:rPr>
              <a:t>O</a:t>
            </a:r>
            <a:r>
              <a:rPr lang="en-US" sz="2200" dirty="0">
                <a:effectLst/>
                <a:latin typeface="Calibri" panose="020F0502020204030204" pitchFamily="34" charset="0"/>
                <a:ea typeface="Times New Roman" panose="02020603050405020304" pitchFamily="18" charset="0"/>
              </a:rPr>
              <a:t>ffer students the skills, knowledge, and attitude to incorporate strength training, agility, plyometrics, flexibility and cardiovascular fitness into their personal training regime and lifestyle.</a:t>
            </a:r>
            <a:endParaRPr lang="en-CA" sz="2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4C882C79-80D1-DB43-1A72-AD83E2881573}"/>
              </a:ext>
            </a:extLst>
          </p:cNvPr>
          <p:cNvSpPr txBox="1"/>
          <p:nvPr/>
        </p:nvSpPr>
        <p:spPr>
          <a:xfrm>
            <a:off x="1411217" y="3779362"/>
            <a:ext cx="10605038" cy="2492990"/>
          </a:xfrm>
          <a:prstGeom prst="rect">
            <a:avLst/>
          </a:prstGeom>
          <a:noFill/>
        </p:spPr>
        <p:txBody>
          <a:bodyPr wrap="square">
            <a:spAutoFit/>
          </a:bodyPr>
          <a:lstStyle/>
          <a:p>
            <a:r>
              <a:rPr lang="en-US" sz="2400" b="1" dirty="0">
                <a:effectLst/>
                <a:latin typeface="Calibri" panose="020F0502020204030204" pitchFamily="34" charset="0"/>
                <a:ea typeface="Times New Roman" panose="02020603050405020304" pitchFamily="18" charset="0"/>
                <a:cs typeface="Calibri" panose="020F0502020204030204" pitchFamily="34" charset="0"/>
              </a:rPr>
              <a:t>Athletic Leadership 11/12 </a:t>
            </a:r>
            <a:endParaRPr lang="en-CA" sz="24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buFont typeface="Arial" panose="020B0604020202020204" pitchFamily="34" charset="0"/>
              <a:buChar char="•"/>
            </a:pPr>
            <a:r>
              <a:rPr lang="en-US" sz="2200" dirty="0">
                <a:effectLst/>
                <a:latin typeface="Calibri" panose="020F0502020204030204" pitchFamily="34" charset="0"/>
                <a:ea typeface="Times New Roman" panose="02020603050405020304" pitchFamily="18" charset="0"/>
              </a:rPr>
              <a:t>Students will be involved with planning, organizing, promoting, and operating school sporting events and activities throughout the school year. </a:t>
            </a:r>
          </a:p>
          <a:p>
            <a:pPr marL="342900" indent="-342900">
              <a:buFont typeface="Arial" panose="020B0604020202020204" pitchFamily="34" charset="0"/>
              <a:buChar char="•"/>
            </a:pPr>
            <a:r>
              <a:rPr lang="en-US" sz="2200" dirty="0">
                <a:effectLst/>
                <a:latin typeface="Calibri" panose="020F0502020204030204" pitchFamily="34" charset="0"/>
                <a:ea typeface="Times New Roman" panose="02020603050405020304" pitchFamily="18" charset="0"/>
              </a:rPr>
              <a:t>Course activities include the PVSS intramurals program, managing and promoting school sports teams, assisting with home games and score table duties.</a:t>
            </a:r>
          </a:p>
          <a:p>
            <a:pPr marL="342900" indent="-342900">
              <a:buFont typeface="Arial" panose="020B0604020202020204" pitchFamily="34" charset="0"/>
              <a:buChar char="•"/>
            </a:pPr>
            <a:r>
              <a:rPr lang="en-US" sz="2200" dirty="0">
                <a:effectLst/>
                <a:latin typeface="Calibri" panose="020F0502020204030204" pitchFamily="34" charset="0"/>
                <a:ea typeface="Times New Roman" panose="02020603050405020304" pitchFamily="18" charset="0"/>
              </a:rPr>
              <a:t>Athletic Leadership 11 / 12 is for students who love to be involved with organizing school sports.</a:t>
            </a:r>
            <a:endParaRPr lang="en-CA"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02289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a:extLst>
            <a:ext uri="{FF2B5EF4-FFF2-40B4-BE49-F238E27FC236}">
              <a16:creationId xmlns:a16="http://schemas.microsoft.com/office/drawing/2014/main" id="{619634A6-99A2-EB35-2738-DEDA183C79D2}"/>
            </a:ext>
          </a:extLst>
        </p:cNvPr>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DA896DB9-0CBC-9397-0202-2C05FC0DA022}"/>
              </a:ext>
            </a:extLst>
          </p:cNvPr>
          <p:cNvPicPr>
            <a:picLocks noGrp="1" noChangeAspect="1"/>
          </p:cNvPicPr>
          <p:nvPr>
            <p:ph idx="1"/>
          </p:nvPr>
        </p:nvPicPr>
        <p:blipFill>
          <a:blip r:embed="rId3"/>
          <a:stretch>
            <a:fillRect/>
          </a:stretch>
        </p:blipFill>
        <p:spPr>
          <a:xfrm>
            <a:off x="10618912" y="141745"/>
            <a:ext cx="1482010" cy="1401490"/>
          </a:xfrm>
        </p:spPr>
      </p:pic>
      <p:sp>
        <p:nvSpPr>
          <p:cNvPr id="4" name="Text Placeholder 3">
            <a:extLst>
              <a:ext uri="{FF2B5EF4-FFF2-40B4-BE49-F238E27FC236}">
                <a16:creationId xmlns:a16="http://schemas.microsoft.com/office/drawing/2014/main" id="{A139DCCE-B502-0C1F-A477-BED5D038C5EA}"/>
              </a:ext>
            </a:extLst>
          </p:cNvPr>
          <p:cNvSpPr txBox="1">
            <a:spLocks/>
          </p:cNvSpPr>
          <p:nvPr/>
        </p:nvSpPr>
        <p:spPr>
          <a:xfrm>
            <a:off x="1792442" y="1805324"/>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sp>
        <p:nvSpPr>
          <p:cNvPr id="9" name="TextBox 8">
            <a:extLst>
              <a:ext uri="{FF2B5EF4-FFF2-40B4-BE49-F238E27FC236}">
                <a16:creationId xmlns:a16="http://schemas.microsoft.com/office/drawing/2014/main" id="{38E8E3CB-9159-2518-3479-D0EE7C64ADEE}"/>
              </a:ext>
            </a:extLst>
          </p:cNvPr>
          <p:cNvSpPr txBox="1"/>
          <p:nvPr/>
        </p:nvSpPr>
        <p:spPr>
          <a:xfrm>
            <a:off x="915880" y="0"/>
            <a:ext cx="10360240" cy="769441"/>
          </a:xfrm>
          <a:prstGeom prst="rect">
            <a:avLst/>
          </a:prstGeom>
          <a:noFill/>
        </p:spPr>
        <p:txBody>
          <a:bodyPr wrap="square" rtlCol="0">
            <a:spAutoFit/>
          </a:bodyPr>
          <a:lstStyle/>
          <a:p>
            <a:pPr algn="ctr"/>
            <a:r>
              <a:rPr lang="en-CA" sz="4400" dirty="0"/>
              <a:t>New Courses (OTT)</a:t>
            </a:r>
          </a:p>
        </p:txBody>
      </p:sp>
      <p:sp>
        <p:nvSpPr>
          <p:cNvPr id="12" name="TextBox 11">
            <a:extLst>
              <a:ext uri="{FF2B5EF4-FFF2-40B4-BE49-F238E27FC236}">
                <a16:creationId xmlns:a16="http://schemas.microsoft.com/office/drawing/2014/main" id="{9E776EFD-56C3-E5AD-399A-C2262120624D}"/>
              </a:ext>
            </a:extLst>
          </p:cNvPr>
          <p:cNvSpPr txBox="1"/>
          <p:nvPr/>
        </p:nvSpPr>
        <p:spPr>
          <a:xfrm>
            <a:off x="1676805" y="1231299"/>
            <a:ext cx="10360240" cy="2026837"/>
          </a:xfrm>
          <a:prstGeom prst="rect">
            <a:avLst/>
          </a:prstGeom>
          <a:noFill/>
        </p:spPr>
        <p:txBody>
          <a:bodyPr wrap="square">
            <a:spAutoFit/>
          </a:bodyPr>
          <a:lstStyle/>
          <a:p>
            <a:pPr>
              <a:lnSpc>
                <a:spcPct val="107000"/>
              </a:lnSpc>
              <a:spcAft>
                <a:spcPts val="800"/>
              </a:spcAft>
            </a:pPr>
            <a:r>
              <a:rPr lang="en-CA" sz="2400" b="1" dirty="0">
                <a:effectLst/>
                <a:latin typeface="Calibri" panose="020F0502020204030204" pitchFamily="34" charset="0"/>
                <a:ea typeface="Aptos" panose="020B0004020202020204" pitchFamily="34" charset="0"/>
                <a:cs typeface="Calibri" panose="020F0502020204030204" pitchFamily="34" charset="0"/>
              </a:rPr>
              <a:t>Yearbook 10/11/12 </a:t>
            </a:r>
            <a:endParaRPr lang="en-CA" sz="24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CA" sz="2200" dirty="0">
                <a:effectLst/>
                <a:latin typeface="Calibri" panose="020F0502020204030204" pitchFamily="34" charset="0"/>
                <a:ea typeface="Aptos" panose="020B0004020202020204" pitchFamily="34" charset="0"/>
                <a:cs typeface="Calibri" panose="020F0502020204030204" pitchFamily="34" charset="0"/>
              </a:rPr>
              <a:t>Students will produce our school yearbook and enjoy learning about digital and standard photography, page layout and design, computer photo manipulation, and desktop publishing. Students will also sharpen their communication skills, develop their organizational talents. </a:t>
            </a:r>
          </a:p>
        </p:txBody>
      </p:sp>
      <p:sp>
        <p:nvSpPr>
          <p:cNvPr id="2" name="TextBox 1">
            <a:extLst>
              <a:ext uri="{FF2B5EF4-FFF2-40B4-BE49-F238E27FC236}">
                <a16:creationId xmlns:a16="http://schemas.microsoft.com/office/drawing/2014/main" id="{410C5664-B045-B6AB-F033-87E2FB1A388F}"/>
              </a:ext>
            </a:extLst>
          </p:cNvPr>
          <p:cNvSpPr txBox="1"/>
          <p:nvPr/>
        </p:nvSpPr>
        <p:spPr>
          <a:xfrm>
            <a:off x="1592193" y="3408158"/>
            <a:ext cx="9007614" cy="2490875"/>
          </a:xfrm>
          <a:prstGeom prst="rect">
            <a:avLst/>
          </a:prstGeom>
          <a:noFill/>
        </p:spPr>
        <p:txBody>
          <a:bodyPr wrap="square">
            <a:spAutoFit/>
          </a:bodyPr>
          <a:lstStyle/>
          <a:p>
            <a:pPr>
              <a:lnSpc>
                <a:spcPct val="107000"/>
              </a:lnSpc>
              <a:spcAft>
                <a:spcPts val="800"/>
              </a:spcAft>
            </a:pPr>
            <a:r>
              <a:rPr lang="en-CA" sz="2400" b="1" dirty="0">
                <a:solidFill>
                  <a:srgbClr val="000000"/>
                </a:solidFill>
                <a:effectLst/>
                <a:latin typeface="Calibri" panose="020F0502020204030204" pitchFamily="34" charset="0"/>
                <a:ea typeface="Aptos" panose="020B0004020202020204" pitchFamily="34" charset="0"/>
                <a:cs typeface="Calibri" panose="020F0502020204030204" pitchFamily="34" charset="0"/>
              </a:rPr>
              <a:t>Peer Mentoring 10/11/12</a:t>
            </a:r>
            <a:endParaRPr lang="en-CA" sz="24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CA" sz="2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Work with diverse learners and/or younger peers. The course provides guidance in effective strategies for supporting other students in curricular areas through</a:t>
            </a:r>
            <a:r>
              <a:rPr lang="en-CA" sz="2200" dirty="0">
                <a:effectLst/>
                <a:latin typeface="Calibri" panose="020F0502020204030204" pitchFamily="34" charset="0"/>
                <a:ea typeface="Aptos" panose="020B0004020202020204" pitchFamily="34" charset="0"/>
                <a:cs typeface="Calibri" panose="020F0502020204030204" pitchFamily="34" charset="0"/>
              </a:rPr>
              <a:t> promoting a sense of inclusion and belonging and demonstrate the possibility wellbeing and academic success</a:t>
            </a:r>
            <a:endParaRPr lang="en-CA" sz="2200" dirty="0">
              <a:latin typeface="Calibri" panose="020F0502020204030204" pitchFamily="34" charset="0"/>
              <a:ea typeface="Aptos" panose="020B0004020202020204" pitchFamily="34" charset="0"/>
              <a:cs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CA" sz="2200" b="1" dirty="0">
                <a:effectLst/>
                <a:latin typeface="Calibri" panose="020F0502020204030204" pitchFamily="34" charset="0"/>
                <a:ea typeface="Aptos" panose="020B0004020202020204" pitchFamily="34" charset="0"/>
                <a:cs typeface="Calibri" panose="020F0502020204030204" pitchFamily="34" charset="0"/>
              </a:rPr>
              <a:t>Application required form from PVSS administration.</a:t>
            </a:r>
            <a:endParaRPr lang="en-CA"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0568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636668" y="19300"/>
            <a:ext cx="1482010" cy="1401490"/>
          </a:xfrm>
        </p:spPr>
      </p:pic>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sp>
        <p:nvSpPr>
          <p:cNvPr id="2" name="TextBox 1">
            <a:extLst>
              <a:ext uri="{FF2B5EF4-FFF2-40B4-BE49-F238E27FC236}">
                <a16:creationId xmlns:a16="http://schemas.microsoft.com/office/drawing/2014/main" id="{C42E7117-3767-0B78-1D1F-795B5D18F162}"/>
              </a:ext>
            </a:extLst>
          </p:cNvPr>
          <p:cNvSpPr txBox="1"/>
          <p:nvPr/>
        </p:nvSpPr>
        <p:spPr>
          <a:xfrm>
            <a:off x="1938550" y="0"/>
            <a:ext cx="8466077" cy="1200329"/>
          </a:xfrm>
          <a:prstGeom prst="rect">
            <a:avLst/>
          </a:prstGeom>
          <a:noFill/>
        </p:spPr>
        <p:txBody>
          <a:bodyPr wrap="square" rtlCol="0">
            <a:spAutoFit/>
          </a:bodyPr>
          <a:lstStyle/>
          <a:p>
            <a:pPr algn="ctr"/>
            <a:r>
              <a:rPr lang="en-CA" sz="7200" dirty="0">
                <a:latin typeface="+mj-lt"/>
              </a:rPr>
              <a:t>Course Selection</a:t>
            </a:r>
          </a:p>
        </p:txBody>
      </p:sp>
      <p:sp>
        <p:nvSpPr>
          <p:cNvPr id="9" name="TextBox 8">
            <a:extLst>
              <a:ext uri="{FF2B5EF4-FFF2-40B4-BE49-F238E27FC236}">
                <a16:creationId xmlns:a16="http://schemas.microsoft.com/office/drawing/2014/main" id="{0A7DEDF4-DCE2-5759-E41A-0C400CBCDDC6}"/>
              </a:ext>
            </a:extLst>
          </p:cNvPr>
          <p:cNvSpPr txBox="1"/>
          <p:nvPr/>
        </p:nvSpPr>
        <p:spPr>
          <a:xfrm>
            <a:off x="1513642" y="1298786"/>
            <a:ext cx="10518559" cy="2677656"/>
          </a:xfrm>
          <a:prstGeom prst="rect">
            <a:avLst/>
          </a:prstGeom>
          <a:noFill/>
        </p:spPr>
        <p:txBody>
          <a:bodyPr wrap="square">
            <a:spAutoFit/>
          </a:bodyPr>
          <a:lstStyle/>
          <a:p>
            <a:pPr marL="137153">
              <a:buClr>
                <a:schemeClr val="tx1">
                  <a:shade val="95000"/>
                </a:schemeClr>
              </a:buClr>
              <a:defRPr/>
            </a:pPr>
            <a:r>
              <a:rPr lang="en-CA" sz="2400" dirty="0"/>
              <a:t>Course Selections will be completed online through My Blueprint (like last year)</a:t>
            </a:r>
          </a:p>
          <a:p>
            <a:pPr marL="137153">
              <a:buClr>
                <a:schemeClr val="tx1">
                  <a:shade val="95000"/>
                </a:schemeClr>
              </a:buClr>
              <a:defRPr/>
            </a:pPr>
            <a:endParaRPr lang="en-CA" sz="2400" dirty="0"/>
          </a:p>
          <a:p>
            <a:pPr marL="137153">
              <a:buClr>
                <a:schemeClr val="tx1">
                  <a:shade val="95000"/>
                </a:schemeClr>
              </a:buClr>
              <a:defRPr/>
            </a:pPr>
            <a:r>
              <a:rPr lang="en-CA" sz="2400" dirty="0"/>
              <a:t>Classes will be called to the computer lab next week</a:t>
            </a:r>
          </a:p>
          <a:p>
            <a:pPr marL="137153">
              <a:buClr>
                <a:schemeClr val="tx1">
                  <a:shade val="95000"/>
                </a:schemeClr>
              </a:buClr>
              <a:defRPr/>
            </a:pPr>
            <a:endParaRPr lang="en-CA" sz="2400" dirty="0"/>
          </a:p>
          <a:p>
            <a:pPr marL="137153">
              <a:buClr>
                <a:schemeClr val="tx1">
                  <a:shade val="95000"/>
                </a:schemeClr>
              </a:buClr>
              <a:defRPr/>
            </a:pPr>
            <a:r>
              <a:rPr lang="en-CA" sz="2400" dirty="0"/>
              <a:t>Please think about the courses you will select</a:t>
            </a:r>
          </a:p>
          <a:p>
            <a:pPr marL="137153">
              <a:buClr>
                <a:schemeClr val="tx1">
                  <a:shade val="95000"/>
                </a:schemeClr>
              </a:buClr>
              <a:defRPr/>
            </a:pPr>
            <a:endParaRPr lang="en-CA" sz="2400" dirty="0"/>
          </a:p>
          <a:p>
            <a:pPr marL="137153">
              <a:buClr>
                <a:schemeClr val="tx1">
                  <a:shade val="95000"/>
                </a:schemeClr>
              </a:buClr>
              <a:defRPr/>
            </a:pPr>
            <a:r>
              <a:rPr lang="en-CA" sz="2400" dirty="0"/>
              <a:t>Find more info in our Course Selection booklet on the school Website</a:t>
            </a:r>
          </a:p>
        </p:txBody>
      </p:sp>
      <p:pic>
        <p:nvPicPr>
          <p:cNvPr id="11" name="Picture 10">
            <a:extLst>
              <a:ext uri="{FF2B5EF4-FFF2-40B4-BE49-F238E27FC236}">
                <a16:creationId xmlns:a16="http://schemas.microsoft.com/office/drawing/2014/main" id="{7362B9B0-03DD-65CB-7599-D6BE75CFF5BA}"/>
              </a:ext>
            </a:extLst>
          </p:cNvPr>
          <p:cNvPicPr>
            <a:picLocks noChangeAspect="1"/>
          </p:cNvPicPr>
          <p:nvPr/>
        </p:nvPicPr>
        <p:blipFill>
          <a:blip r:embed="rId4"/>
          <a:stretch>
            <a:fillRect/>
          </a:stretch>
        </p:blipFill>
        <p:spPr>
          <a:xfrm>
            <a:off x="3586579" y="4051097"/>
            <a:ext cx="5427900" cy="2713950"/>
          </a:xfrm>
          <a:prstGeom prst="rect">
            <a:avLst/>
          </a:prstGeom>
        </p:spPr>
      </p:pic>
    </p:spTree>
    <p:extLst>
      <p:ext uri="{BB962C8B-B14F-4D97-AF65-F5344CB8AC3E}">
        <p14:creationId xmlns:p14="http://schemas.microsoft.com/office/powerpoint/2010/main" val="2613606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618912" y="141745"/>
            <a:ext cx="1482010" cy="1401490"/>
          </a:xfrm>
        </p:spPr>
      </p:pic>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sp>
        <p:nvSpPr>
          <p:cNvPr id="2" name="TextBox 1">
            <a:extLst>
              <a:ext uri="{FF2B5EF4-FFF2-40B4-BE49-F238E27FC236}">
                <a16:creationId xmlns:a16="http://schemas.microsoft.com/office/drawing/2014/main" id="{C42E7117-3767-0B78-1D1F-795B5D18F162}"/>
              </a:ext>
            </a:extLst>
          </p:cNvPr>
          <p:cNvSpPr txBox="1"/>
          <p:nvPr/>
        </p:nvSpPr>
        <p:spPr>
          <a:xfrm>
            <a:off x="1938550" y="0"/>
            <a:ext cx="8466077" cy="1200329"/>
          </a:xfrm>
          <a:prstGeom prst="rect">
            <a:avLst/>
          </a:prstGeom>
          <a:noFill/>
        </p:spPr>
        <p:txBody>
          <a:bodyPr wrap="square" rtlCol="0">
            <a:spAutoFit/>
          </a:bodyPr>
          <a:lstStyle/>
          <a:p>
            <a:pPr algn="ctr"/>
            <a:r>
              <a:rPr lang="en-CA" sz="7200" dirty="0">
                <a:latin typeface="+mj-lt"/>
              </a:rPr>
              <a:t>Graduation!</a:t>
            </a:r>
          </a:p>
        </p:txBody>
      </p:sp>
      <p:sp>
        <p:nvSpPr>
          <p:cNvPr id="6" name="Rectangle 5">
            <a:extLst>
              <a:ext uri="{FF2B5EF4-FFF2-40B4-BE49-F238E27FC236}">
                <a16:creationId xmlns:a16="http://schemas.microsoft.com/office/drawing/2014/main" id="{84434CC9-C1E7-2254-311C-2CB3A35A77A6}"/>
              </a:ext>
            </a:extLst>
          </p:cNvPr>
          <p:cNvSpPr/>
          <p:nvPr/>
        </p:nvSpPr>
        <p:spPr>
          <a:xfrm>
            <a:off x="8360129" y="2121845"/>
            <a:ext cx="3605281" cy="3108543"/>
          </a:xfrm>
          <a:prstGeom prst="rect">
            <a:avLst/>
          </a:prstGeom>
          <a:noFill/>
        </p:spPr>
        <p:txBody>
          <a:bodyPr wrap="square" lIns="91440" tIns="45720" rIns="91440" bIns="45720">
            <a:spAutoFit/>
          </a:bodyPr>
          <a:lstStyle/>
          <a:p>
            <a:pPr algn="ctr"/>
            <a:r>
              <a:rPr 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CLASS OF</a:t>
            </a:r>
          </a:p>
          <a:p>
            <a:pPr algn="ctr"/>
            <a:endParaRPr 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endParaRPr lang="en-US" sz="1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en-US" sz="8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2026</a:t>
            </a:r>
          </a:p>
        </p:txBody>
      </p:sp>
      <p:pic>
        <p:nvPicPr>
          <p:cNvPr id="8" name="Picture 4" descr="Ministry Release: Grad Program | School District 8 Kootenay Lake">
            <a:extLst>
              <a:ext uri="{FF2B5EF4-FFF2-40B4-BE49-F238E27FC236}">
                <a16:creationId xmlns:a16="http://schemas.microsoft.com/office/drawing/2014/main" id="{C181C782-BFC1-641F-56FA-BE5BADDFDB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303" t="26342" r="15917" b="25889"/>
          <a:stretch/>
        </p:blipFill>
        <p:spPr bwMode="auto">
          <a:xfrm>
            <a:off x="8697833" y="2958162"/>
            <a:ext cx="2929872" cy="113088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7B2F79D-45DC-CAAC-0899-2BDC27132A69}"/>
              </a:ext>
            </a:extLst>
          </p:cNvPr>
          <p:cNvSpPr txBox="1"/>
          <p:nvPr/>
        </p:nvSpPr>
        <p:spPr>
          <a:xfrm>
            <a:off x="1644066" y="1537070"/>
            <a:ext cx="6138333" cy="4355038"/>
          </a:xfrm>
          <a:prstGeom prst="rect">
            <a:avLst/>
          </a:prstGeom>
          <a:noFill/>
        </p:spPr>
        <p:txBody>
          <a:bodyPr wrap="square" rtlCol="0">
            <a:spAutoFit/>
          </a:bodyPr>
          <a:lstStyle/>
          <a:p>
            <a:pPr marL="457200" indent="-457200">
              <a:spcAft>
                <a:spcPts val="600"/>
              </a:spcAft>
              <a:buClr>
                <a:srgbClr val="C00000"/>
              </a:buClr>
              <a:buSzPct val="120000"/>
              <a:buFont typeface="Arial" panose="020B0604020202020204" pitchFamily="34" charset="0"/>
              <a:buChar char="•"/>
            </a:pPr>
            <a:r>
              <a:rPr lang="en-CA" sz="2800" dirty="0"/>
              <a:t>Fundraising for Grad 2026 will start later this spring </a:t>
            </a:r>
          </a:p>
          <a:p>
            <a:pPr marL="457200" indent="-457200">
              <a:spcAft>
                <a:spcPts val="600"/>
              </a:spcAft>
              <a:buClr>
                <a:srgbClr val="C00000"/>
              </a:buClr>
              <a:buSzPct val="120000"/>
              <a:buFont typeface="Arial" panose="020B0604020202020204" pitchFamily="34" charset="0"/>
              <a:buChar char="•"/>
            </a:pPr>
            <a:r>
              <a:rPr lang="en-CA" sz="2800" dirty="0"/>
              <a:t>There will also be a few opportunities this summer</a:t>
            </a:r>
          </a:p>
          <a:p>
            <a:pPr marL="457200" indent="-457200">
              <a:spcAft>
                <a:spcPts val="600"/>
              </a:spcAft>
              <a:buClr>
                <a:srgbClr val="C00000"/>
              </a:buClr>
              <a:buSzPct val="120000"/>
              <a:buFont typeface="Arial" panose="020B0604020202020204" pitchFamily="34" charset="0"/>
              <a:buChar char="•"/>
            </a:pPr>
            <a:r>
              <a:rPr lang="en-CA" sz="2800" dirty="0"/>
              <a:t>Grad fees for 2025 are $200</a:t>
            </a:r>
          </a:p>
          <a:p>
            <a:pPr marL="457200" indent="-457200">
              <a:spcAft>
                <a:spcPts val="600"/>
              </a:spcAft>
              <a:buClr>
                <a:srgbClr val="C00000"/>
              </a:buClr>
              <a:buSzPct val="120000"/>
              <a:buFont typeface="Arial" panose="020B0604020202020204" pitchFamily="34" charset="0"/>
              <a:buChar char="•"/>
            </a:pPr>
            <a:r>
              <a:rPr lang="en-CA" sz="2800" dirty="0"/>
              <a:t>Pay it forward at Grad 2025</a:t>
            </a:r>
          </a:p>
          <a:p>
            <a:pPr marL="457200" indent="-457200">
              <a:spcAft>
                <a:spcPts val="600"/>
              </a:spcAft>
              <a:buClr>
                <a:srgbClr val="C00000"/>
              </a:buClr>
              <a:buSzPct val="120000"/>
              <a:buFont typeface="Arial" panose="020B0604020202020204" pitchFamily="34" charset="0"/>
              <a:buChar char="•"/>
            </a:pPr>
            <a:r>
              <a:rPr lang="en-CA" sz="2800" dirty="0"/>
              <a:t>Some university applications due in Late 2025</a:t>
            </a:r>
          </a:p>
          <a:p>
            <a:pPr marL="457200" indent="-457200">
              <a:spcAft>
                <a:spcPts val="600"/>
              </a:spcAft>
              <a:buClr>
                <a:srgbClr val="C00000"/>
              </a:buClr>
              <a:buSzPct val="120000"/>
              <a:buFont typeface="Arial" panose="020B0604020202020204" pitchFamily="34" charset="0"/>
              <a:buChar char="•"/>
            </a:pPr>
            <a:r>
              <a:rPr lang="en-CA" sz="2800" dirty="0"/>
              <a:t>Local Scholarships in March 2026</a:t>
            </a:r>
          </a:p>
        </p:txBody>
      </p:sp>
    </p:spTree>
    <p:extLst>
      <p:ext uri="{BB962C8B-B14F-4D97-AF65-F5344CB8AC3E}">
        <p14:creationId xmlns:p14="http://schemas.microsoft.com/office/powerpoint/2010/main" val="3618529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618912" y="66285"/>
            <a:ext cx="1482010" cy="1401490"/>
          </a:xfrm>
        </p:spPr>
      </p:pic>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sp>
        <p:nvSpPr>
          <p:cNvPr id="2" name="TextBox 1">
            <a:extLst>
              <a:ext uri="{FF2B5EF4-FFF2-40B4-BE49-F238E27FC236}">
                <a16:creationId xmlns:a16="http://schemas.microsoft.com/office/drawing/2014/main" id="{172508FD-D7A6-219C-14E3-A546CD703E49}"/>
              </a:ext>
            </a:extLst>
          </p:cNvPr>
          <p:cNvSpPr txBox="1"/>
          <p:nvPr/>
        </p:nvSpPr>
        <p:spPr>
          <a:xfrm>
            <a:off x="1558902" y="298689"/>
            <a:ext cx="9074196" cy="1015663"/>
          </a:xfrm>
          <a:prstGeom prst="rect">
            <a:avLst/>
          </a:prstGeom>
          <a:noFill/>
        </p:spPr>
        <p:txBody>
          <a:bodyPr wrap="square" rtlCol="0">
            <a:spAutoFit/>
          </a:bodyPr>
          <a:lstStyle/>
          <a:p>
            <a:pPr algn="ctr"/>
            <a:r>
              <a:rPr lang="en-CA" sz="6000" dirty="0"/>
              <a:t>What Is the Grad Program?</a:t>
            </a:r>
          </a:p>
        </p:txBody>
      </p:sp>
      <p:sp>
        <p:nvSpPr>
          <p:cNvPr id="13" name="Rectangle 2">
            <a:extLst>
              <a:ext uri="{FF2B5EF4-FFF2-40B4-BE49-F238E27FC236}">
                <a16:creationId xmlns:a16="http://schemas.microsoft.com/office/drawing/2014/main" id="{EF6B1D6A-4005-66E4-28F4-F512DED4A7AF}"/>
              </a:ext>
            </a:extLst>
          </p:cNvPr>
          <p:cNvSpPr txBox="1">
            <a:spLocks noChangeArrowheads="1"/>
          </p:cNvSpPr>
          <p:nvPr/>
        </p:nvSpPr>
        <p:spPr>
          <a:xfrm>
            <a:off x="1876180" y="1676659"/>
            <a:ext cx="7424257" cy="4079933"/>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285750" marR="0" lvl="0" indent="-285750" algn="l" defTabSz="457200" rtl="0" eaLnBrk="1" fontAlgn="auto" latinLnBrk="0" hangingPunct="1">
              <a:lnSpc>
                <a:spcPct val="100000"/>
              </a:lnSpc>
              <a:spcBef>
                <a:spcPct val="20000"/>
              </a:spcBef>
              <a:spcAft>
                <a:spcPts val="600"/>
              </a:spcAft>
              <a:buClr>
                <a:srgbClr val="C00000"/>
              </a:buClr>
              <a:buSzPct val="120000"/>
              <a:buFont typeface="Arial"/>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Covers grades 10-12</a:t>
            </a:r>
          </a:p>
          <a:p>
            <a:pPr marL="285750" marR="0" lvl="0" indent="-285750" algn="l" defTabSz="457200" rtl="0" eaLnBrk="1" fontAlgn="auto" latinLnBrk="0" hangingPunct="1">
              <a:lnSpc>
                <a:spcPct val="100000"/>
              </a:lnSpc>
              <a:spcBef>
                <a:spcPct val="20000"/>
              </a:spcBef>
              <a:spcAft>
                <a:spcPts val="600"/>
              </a:spcAft>
              <a:buClr>
                <a:srgbClr val="C00000"/>
              </a:buClr>
              <a:buSzPct val="120000"/>
              <a:buFont typeface="Arial"/>
              <a:buChar char="•"/>
              <a:tabLst/>
              <a:defRPr/>
            </a:pPr>
            <a:r>
              <a:rPr lang="en-US" sz="2800" dirty="0">
                <a:solidFill>
                  <a:prstClr val="black"/>
                </a:solidFill>
                <a:latin typeface="Corbel" panose="020B0503020204020204"/>
              </a:rPr>
              <a:t>Courses are now worth credits</a:t>
            </a:r>
          </a:p>
          <a:p>
            <a:pPr marL="285750" marR="0" lvl="0" indent="-285750" algn="l" defTabSz="457200" rtl="0" eaLnBrk="1" fontAlgn="auto" latinLnBrk="0" hangingPunct="1">
              <a:lnSpc>
                <a:spcPct val="100000"/>
              </a:lnSpc>
              <a:spcBef>
                <a:spcPct val="20000"/>
              </a:spcBef>
              <a:spcAft>
                <a:spcPts val="600"/>
              </a:spcAft>
              <a:buClr>
                <a:srgbClr val="C00000"/>
              </a:buClr>
              <a:buSzPct val="120000"/>
              <a:buFont typeface="Arial"/>
              <a:buChar char="•"/>
              <a:tabLst/>
              <a:defRPr/>
            </a:pPr>
            <a:r>
              <a:rPr lang="en-US" sz="2800" dirty="0">
                <a:solidFill>
                  <a:prstClr val="black"/>
                </a:solidFill>
                <a:latin typeface="Corbel" panose="020B0503020204020204"/>
              </a:rPr>
              <a:t>Credits are the currency with which you graduate</a:t>
            </a:r>
          </a:p>
          <a:p>
            <a:pPr marL="285750" marR="0" lvl="0" indent="-285750" algn="l" defTabSz="457200" rtl="0" eaLnBrk="1" fontAlgn="auto" latinLnBrk="0" hangingPunct="1">
              <a:lnSpc>
                <a:spcPct val="100000"/>
              </a:lnSpc>
              <a:spcBef>
                <a:spcPct val="20000"/>
              </a:spcBef>
              <a:spcAft>
                <a:spcPts val="600"/>
              </a:spcAft>
              <a:buClr>
                <a:srgbClr val="C00000"/>
              </a:buClr>
              <a:buSzPct val="120000"/>
              <a:buFont typeface="Arial"/>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You need enough of the right credits to graduate</a:t>
            </a:r>
          </a:p>
          <a:p>
            <a:pPr marL="285750" marR="0" lvl="0" indent="-285750" algn="l" defTabSz="457200" rtl="0" eaLnBrk="1" fontAlgn="auto" latinLnBrk="0" hangingPunct="1">
              <a:lnSpc>
                <a:spcPct val="100000"/>
              </a:lnSpc>
              <a:spcBef>
                <a:spcPct val="20000"/>
              </a:spcBef>
              <a:spcAft>
                <a:spcPts val="600"/>
              </a:spcAft>
              <a:buClr>
                <a:srgbClr val="C00000"/>
              </a:buClr>
              <a:buSzPct val="120000"/>
              <a:buFont typeface="Arial"/>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3 </a:t>
            </a:r>
            <a:r>
              <a:rPr lang="en-US" sz="2800" dirty="0">
                <a:solidFill>
                  <a:prstClr val="black"/>
                </a:solidFill>
                <a:latin typeface="Corbel" panose="020B0503020204020204"/>
              </a:rPr>
              <a:t>Provincial Assessments</a:t>
            </a:r>
            <a:endPar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pic>
        <p:nvPicPr>
          <p:cNvPr id="15" name="Picture 4" descr="Ministry Release: Grad Program | School District 8 Kootenay Lake">
            <a:extLst>
              <a:ext uri="{FF2B5EF4-FFF2-40B4-BE49-F238E27FC236}">
                <a16:creationId xmlns:a16="http://schemas.microsoft.com/office/drawing/2014/main" id="{2EC2BB9B-03C7-C891-CFCA-64A29A474F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303" t="26342" r="15917" b="25889"/>
          <a:stretch/>
        </p:blipFill>
        <p:spPr bwMode="auto">
          <a:xfrm>
            <a:off x="4631064" y="5723814"/>
            <a:ext cx="2929872" cy="113088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07726AA1-0C37-2679-5CA7-A916843F22A2}"/>
              </a:ext>
            </a:extLst>
          </p:cNvPr>
          <p:cNvSpPr/>
          <p:nvPr/>
        </p:nvSpPr>
        <p:spPr>
          <a:xfrm>
            <a:off x="8495641" y="1467775"/>
            <a:ext cx="3605281" cy="5078313"/>
          </a:xfrm>
          <a:prstGeom prst="rect">
            <a:avLst/>
          </a:prstGeom>
          <a:noFill/>
        </p:spPr>
        <p:txBody>
          <a:bodyPr wrap="square" lIns="91440" tIns="45720" rIns="91440" bIns="45720">
            <a:spAutoFit/>
          </a:bodyPr>
          <a:lstStyle/>
          <a:p>
            <a:pPr algn="ctr"/>
            <a:r>
              <a:rPr 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CLASS OF</a:t>
            </a:r>
          </a:p>
          <a:p>
            <a:pPr algn="ctr"/>
            <a:endParaRPr lang="en-US" sz="1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en-US" sz="8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2026</a:t>
            </a:r>
            <a:endParaRPr 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en-US" sz="8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2027</a:t>
            </a:r>
          </a:p>
          <a:p>
            <a:pPr algn="ctr"/>
            <a:r>
              <a:rPr lang="en-US" sz="8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2028</a:t>
            </a:r>
          </a:p>
        </p:txBody>
      </p:sp>
    </p:spTree>
    <p:extLst>
      <p:ext uri="{BB962C8B-B14F-4D97-AF65-F5344CB8AC3E}">
        <p14:creationId xmlns:p14="http://schemas.microsoft.com/office/powerpoint/2010/main" val="1177464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a:extLst>
            <a:ext uri="{FF2B5EF4-FFF2-40B4-BE49-F238E27FC236}">
              <a16:creationId xmlns:a16="http://schemas.microsoft.com/office/drawing/2014/main" id="{E8B90CB9-B5B4-83C5-9D9C-8A6F66A58FDA}"/>
            </a:ext>
          </a:extLst>
        </p:cNvPr>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39B4A8B0-F94A-749F-AC81-114718C099A5}"/>
              </a:ext>
            </a:extLst>
          </p:cNvPr>
          <p:cNvPicPr>
            <a:picLocks noGrp="1" noChangeAspect="1"/>
          </p:cNvPicPr>
          <p:nvPr>
            <p:ph idx="1"/>
          </p:nvPr>
        </p:nvPicPr>
        <p:blipFill>
          <a:blip r:embed="rId3"/>
          <a:stretch>
            <a:fillRect/>
          </a:stretch>
        </p:blipFill>
        <p:spPr>
          <a:xfrm>
            <a:off x="10618912" y="66285"/>
            <a:ext cx="1482010" cy="1401490"/>
          </a:xfrm>
        </p:spPr>
      </p:pic>
      <p:sp>
        <p:nvSpPr>
          <p:cNvPr id="4" name="Text Placeholder 3">
            <a:extLst>
              <a:ext uri="{FF2B5EF4-FFF2-40B4-BE49-F238E27FC236}">
                <a16:creationId xmlns:a16="http://schemas.microsoft.com/office/drawing/2014/main" id="{198EF0B0-DA91-C077-45C9-F58E740D0D0C}"/>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sp>
        <p:nvSpPr>
          <p:cNvPr id="2" name="TextBox 1">
            <a:extLst>
              <a:ext uri="{FF2B5EF4-FFF2-40B4-BE49-F238E27FC236}">
                <a16:creationId xmlns:a16="http://schemas.microsoft.com/office/drawing/2014/main" id="{F17B23B7-A054-8C53-0A14-75F327970025}"/>
              </a:ext>
            </a:extLst>
          </p:cNvPr>
          <p:cNvSpPr txBox="1"/>
          <p:nvPr/>
        </p:nvSpPr>
        <p:spPr>
          <a:xfrm>
            <a:off x="1052422" y="114574"/>
            <a:ext cx="10826151" cy="1015663"/>
          </a:xfrm>
          <a:prstGeom prst="rect">
            <a:avLst/>
          </a:prstGeom>
          <a:noFill/>
        </p:spPr>
        <p:txBody>
          <a:bodyPr wrap="square" rtlCol="0">
            <a:spAutoFit/>
          </a:bodyPr>
          <a:lstStyle/>
          <a:p>
            <a:pPr algn="ctr"/>
            <a:r>
              <a:rPr lang="en-CA" sz="6000" dirty="0"/>
              <a:t>Graduation Ceremony</a:t>
            </a:r>
          </a:p>
        </p:txBody>
      </p:sp>
      <p:sp>
        <p:nvSpPr>
          <p:cNvPr id="13" name="Rectangle 2">
            <a:extLst>
              <a:ext uri="{FF2B5EF4-FFF2-40B4-BE49-F238E27FC236}">
                <a16:creationId xmlns:a16="http://schemas.microsoft.com/office/drawing/2014/main" id="{2FA991A4-5286-A94E-EBEA-C1514131D96B}"/>
              </a:ext>
            </a:extLst>
          </p:cNvPr>
          <p:cNvSpPr txBox="1">
            <a:spLocks noChangeArrowheads="1"/>
          </p:cNvSpPr>
          <p:nvPr/>
        </p:nvSpPr>
        <p:spPr>
          <a:xfrm>
            <a:off x="1377748" y="1389033"/>
            <a:ext cx="10645537" cy="4079933"/>
          </a:xfrm>
          <a:prstGeom prst="rect">
            <a:avLst/>
          </a:prstGeom>
        </p:spPr>
        <p:txBody>
          <a:bodyPr vert="horz" lIns="91440" tIns="45720" rIns="91440" bIns="45720" rtlCol="0" anchor="ctr">
            <a:normAutofit fontScale="925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285750" marR="0" lvl="0" indent="-285750" algn="l" defTabSz="457200" rtl="0" eaLnBrk="1" fontAlgn="auto" latinLnBrk="0" hangingPunct="1">
              <a:lnSpc>
                <a:spcPct val="100000"/>
              </a:lnSpc>
              <a:spcBef>
                <a:spcPct val="20000"/>
              </a:spcBef>
              <a:spcAft>
                <a:spcPts val="600"/>
              </a:spcAft>
              <a:buClr>
                <a:srgbClr val="C00000"/>
              </a:buClr>
              <a:buSzPct val="120000"/>
              <a:buFont typeface="Arial"/>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Starting for Grad 2026 – Students will need to be in a position to graduate by the end of the school year to participate in the convocation ceremony (you can still participate in Prom)</a:t>
            </a:r>
          </a:p>
          <a:p>
            <a:pPr marL="285750" marR="0" lvl="0" indent="-285750" algn="l" defTabSz="457200" rtl="0" eaLnBrk="1" fontAlgn="auto" latinLnBrk="0" hangingPunct="1">
              <a:lnSpc>
                <a:spcPct val="100000"/>
              </a:lnSpc>
              <a:spcBef>
                <a:spcPct val="20000"/>
              </a:spcBef>
              <a:spcAft>
                <a:spcPts val="600"/>
              </a:spcAft>
              <a:buClr>
                <a:srgbClr val="C00000"/>
              </a:buClr>
              <a:buSzPct val="120000"/>
              <a:buFont typeface="Arial"/>
              <a:buChar char="•"/>
              <a:tabLst/>
              <a:defRPr/>
            </a:pPr>
            <a:r>
              <a:rPr lang="en-US" sz="2800" dirty="0">
                <a:solidFill>
                  <a:prstClr val="black"/>
                </a:solidFill>
                <a:latin typeface="Corbel" panose="020B0503020204020204"/>
              </a:rPr>
              <a:t>What does this mean? If you need to return to PVSS in the fall to complete a few more courses to graduate, you will not be able to participate in the convocation ceremony.</a:t>
            </a:r>
          </a:p>
          <a:p>
            <a:pPr marL="285750" marR="0" lvl="0" indent="-285750" algn="l" defTabSz="457200" rtl="0" eaLnBrk="1" fontAlgn="auto" latinLnBrk="0" hangingPunct="1">
              <a:lnSpc>
                <a:spcPct val="100000"/>
              </a:lnSpc>
              <a:spcBef>
                <a:spcPct val="20000"/>
              </a:spcBef>
              <a:spcAft>
                <a:spcPts val="600"/>
              </a:spcAft>
              <a:buClr>
                <a:srgbClr val="C00000"/>
              </a:buClr>
              <a:buSzPct val="120000"/>
              <a:buFont typeface="Arial"/>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Exceptions: If you need to complete Work </a:t>
            </a:r>
            <a:r>
              <a:rPr lang="en-US" sz="2800" dirty="0">
                <a:solidFill>
                  <a:prstClr val="black"/>
                </a:solidFill>
                <a:latin typeface="Corbel" panose="020B0503020204020204"/>
              </a:rPr>
              <a:t>Experience or a Career Program over the summer.  You will be able to participate.</a:t>
            </a:r>
          </a:p>
          <a:p>
            <a:pPr marL="285750" marR="0" lvl="0" indent="-285750" algn="l" defTabSz="457200" rtl="0" eaLnBrk="1" fontAlgn="auto" latinLnBrk="0" hangingPunct="1">
              <a:lnSpc>
                <a:spcPct val="100000"/>
              </a:lnSpc>
              <a:spcBef>
                <a:spcPct val="20000"/>
              </a:spcBef>
              <a:spcAft>
                <a:spcPts val="600"/>
              </a:spcAft>
              <a:buClr>
                <a:srgbClr val="C00000"/>
              </a:buClr>
              <a:buSzPct val="120000"/>
              <a:buFont typeface="Arial"/>
              <a:buChar char="•"/>
              <a:tabLst/>
              <a:defRPr/>
            </a:pPr>
            <a:r>
              <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rPr>
              <a:t>When will I know if </a:t>
            </a:r>
            <a:r>
              <a:rPr lang="en-US" sz="2800" dirty="0">
                <a:solidFill>
                  <a:prstClr val="black"/>
                </a:solidFill>
                <a:latin typeface="Corbel" panose="020B0503020204020204"/>
              </a:rPr>
              <a:t>I can Participate: Final decisions will be made in Late May for students in danger of not graduating.</a:t>
            </a:r>
            <a:endParaRPr kumimoji="0" lang="en-US" sz="2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pic>
        <p:nvPicPr>
          <p:cNvPr id="15" name="Picture 4" descr="Ministry Release: Grad Program | School District 8 Kootenay Lake">
            <a:extLst>
              <a:ext uri="{FF2B5EF4-FFF2-40B4-BE49-F238E27FC236}">
                <a16:creationId xmlns:a16="http://schemas.microsoft.com/office/drawing/2014/main" id="{F5879E0D-EFCE-3D47-CA19-989899771A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303" t="26342" r="15917" b="25889"/>
          <a:stretch/>
        </p:blipFill>
        <p:spPr bwMode="auto">
          <a:xfrm>
            <a:off x="4631064" y="5723814"/>
            <a:ext cx="2929872" cy="1130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955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618912" y="141745"/>
            <a:ext cx="1482010" cy="1401490"/>
          </a:xfrm>
        </p:spPr>
      </p:pic>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sp>
        <p:nvSpPr>
          <p:cNvPr id="2" name="Subtitle 2">
            <a:extLst>
              <a:ext uri="{FF2B5EF4-FFF2-40B4-BE49-F238E27FC236}">
                <a16:creationId xmlns:a16="http://schemas.microsoft.com/office/drawing/2014/main" id="{D208AB78-7F27-AC7E-4F29-069C7C0B912B}"/>
              </a:ext>
            </a:extLst>
          </p:cNvPr>
          <p:cNvSpPr txBox="1">
            <a:spLocks/>
          </p:cNvSpPr>
          <p:nvPr/>
        </p:nvSpPr>
        <p:spPr>
          <a:xfrm>
            <a:off x="2251434" y="357322"/>
            <a:ext cx="7406640" cy="86409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None/>
            </a:pPr>
            <a:r>
              <a:rPr lang="en-US" sz="7200" b="1" dirty="0">
                <a:latin typeface="+mj-lt"/>
              </a:rPr>
              <a:t>How to Plan</a:t>
            </a:r>
          </a:p>
        </p:txBody>
      </p:sp>
      <p:sp>
        <p:nvSpPr>
          <p:cNvPr id="5" name="Rectangle 2">
            <a:extLst>
              <a:ext uri="{FF2B5EF4-FFF2-40B4-BE49-F238E27FC236}">
                <a16:creationId xmlns:a16="http://schemas.microsoft.com/office/drawing/2014/main" id="{CBE589DD-AD6D-983B-E261-F75904AA4B0F}"/>
              </a:ext>
            </a:extLst>
          </p:cNvPr>
          <p:cNvSpPr txBox="1">
            <a:spLocks noChangeArrowheads="1"/>
          </p:cNvSpPr>
          <p:nvPr/>
        </p:nvSpPr>
        <p:spPr>
          <a:xfrm>
            <a:off x="1381737" y="685800"/>
            <a:ext cx="9733676" cy="2350402"/>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n-US" sz="3600" dirty="0"/>
              <a:t>Your planning should be a combination of:</a:t>
            </a:r>
          </a:p>
        </p:txBody>
      </p:sp>
      <p:sp>
        <p:nvSpPr>
          <p:cNvPr id="6" name="Rectangle 2">
            <a:extLst>
              <a:ext uri="{FF2B5EF4-FFF2-40B4-BE49-F238E27FC236}">
                <a16:creationId xmlns:a16="http://schemas.microsoft.com/office/drawing/2014/main" id="{D62EC4AD-E8E2-6E19-32BE-E071E04533E0}"/>
              </a:ext>
            </a:extLst>
          </p:cNvPr>
          <p:cNvSpPr txBox="1">
            <a:spLocks noChangeArrowheads="1"/>
          </p:cNvSpPr>
          <p:nvPr/>
        </p:nvSpPr>
        <p:spPr>
          <a:xfrm>
            <a:off x="6492077" y="2620647"/>
            <a:ext cx="4076700" cy="3458464"/>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sz="3600" dirty="0"/>
              <a:t>What courses do I need to graduate?</a:t>
            </a:r>
          </a:p>
          <a:p>
            <a:pPr>
              <a:buFontTx/>
              <a:buNone/>
            </a:pPr>
            <a:endParaRPr lang="en-US" sz="3600" dirty="0"/>
          </a:p>
          <a:p>
            <a:r>
              <a:rPr lang="en-US" sz="3600" dirty="0"/>
              <a:t>What courses do I need to pursue my career goals?</a:t>
            </a:r>
          </a:p>
        </p:txBody>
      </p:sp>
      <p:pic>
        <p:nvPicPr>
          <p:cNvPr id="7" name="Picture 2" descr="Image result for questions clipart">
            <a:extLst>
              <a:ext uri="{FF2B5EF4-FFF2-40B4-BE49-F238E27FC236}">
                <a16:creationId xmlns:a16="http://schemas.microsoft.com/office/drawing/2014/main" id="{E8DAE65A-FC1E-07FB-BEC4-A7FEF03BE3C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970" b="95336" l="2045" r="95909"/>
                    </a14:imgEffect>
                  </a14:imgLayer>
                </a14:imgProps>
              </a:ext>
              <a:ext uri="{28A0092B-C50C-407E-A947-70E740481C1C}">
                <a14:useLocalDpi xmlns:a14="http://schemas.microsoft.com/office/drawing/2010/main" val="0"/>
              </a:ext>
            </a:extLst>
          </a:blip>
          <a:srcRect/>
          <a:stretch>
            <a:fillRect/>
          </a:stretch>
        </p:blipFill>
        <p:spPr bwMode="auto">
          <a:xfrm>
            <a:off x="-236122" y="2299314"/>
            <a:ext cx="5936046" cy="3615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127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563494" y="0"/>
            <a:ext cx="1482010" cy="1401490"/>
          </a:xfrm>
        </p:spPr>
      </p:pic>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sp>
        <p:nvSpPr>
          <p:cNvPr id="6" name="TextBox 5">
            <a:extLst>
              <a:ext uri="{FF2B5EF4-FFF2-40B4-BE49-F238E27FC236}">
                <a16:creationId xmlns:a16="http://schemas.microsoft.com/office/drawing/2014/main" id="{1838B49B-ED3B-AB13-7B1C-B40AB97DD142}"/>
              </a:ext>
            </a:extLst>
          </p:cNvPr>
          <p:cNvSpPr txBox="1"/>
          <p:nvPr/>
        </p:nvSpPr>
        <p:spPr>
          <a:xfrm>
            <a:off x="1727201" y="141745"/>
            <a:ext cx="8756072" cy="1200329"/>
          </a:xfrm>
          <a:prstGeom prst="rect">
            <a:avLst/>
          </a:prstGeom>
          <a:noFill/>
        </p:spPr>
        <p:txBody>
          <a:bodyPr wrap="square" rtlCol="0">
            <a:spAutoFit/>
          </a:bodyPr>
          <a:lstStyle/>
          <a:p>
            <a:pPr algn="ctr"/>
            <a:r>
              <a:rPr lang="en-CA" sz="7200" dirty="0">
                <a:latin typeface="+mj-lt"/>
              </a:rPr>
              <a:t>Course Planning</a:t>
            </a:r>
          </a:p>
        </p:txBody>
      </p:sp>
      <p:pic>
        <p:nvPicPr>
          <p:cNvPr id="2" name="Picture 1">
            <a:extLst>
              <a:ext uri="{FF2B5EF4-FFF2-40B4-BE49-F238E27FC236}">
                <a16:creationId xmlns:a16="http://schemas.microsoft.com/office/drawing/2014/main" id="{1776D76E-5D33-EC1E-B3A8-584D80E3323F}"/>
              </a:ext>
            </a:extLst>
          </p:cNvPr>
          <p:cNvPicPr>
            <a:picLocks noChangeAspect="1"/>
          </p:cNvPicPr>
          <p:nvPr/>
        </p:nvPicPr>
        <p:blipFill>
          <a:blip r:embed="rId4"/>
          <a:stretch>
            <a:fillRect/>
          </a:stretch>
        </p:blipFill>
        <p:spPr>
          <a:xfrm>
            <a:off x="2564798" y="1342074"/>
            <a:ext cx="8607116" cy="5501634"/>
          </a:xfrm>
          <a:prstGeom prst="rect">
            <a:avLst/>
          </a:prstGeom>
        </p:spPr>
      </p:pic>
    </p:spTree>
    <p:extLst>
      <p:ext uri="{BB962C8B-B14F-4D97-AF65-F5344CB8AC3E}">
        <p14:creationId xmlns:p14="http://schemas.microsoft.com/office/powerpoint/2010/main" val="3453916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3"/>
          <a:stretch>
            <a:fillRect/>
          </a:stretch>
        </p:blipFill>
        <p:spPr>
          <a:xfrm>
            <a:off x="10618912" y="141745"/>
            <a:ext cx="1482010" cy="1401490"/>
          </a:xfrm>
        </p:spPr>
      </p:pic>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sp>
        <p:nvSpPr>
          <p:cNvPr id="2" name="TextBox 1">
            <a:extLst>
              <a:ext uri="{FF2B5EF4-FFF2-40B4-BE49-F238E27FC236}">
                <a16:creationId xmlns:a16="http://schemas.microsoft.com/office/drawing/2014/main" id="{C42E7117-3767-0B78-1D1F-795B5D18F162}"/>
              </a:ext>
            </a:extLst>
          </p:cNvPr>
          <p:cNvSpPr txBox="1"/>
          <p:nvPr/>
        </p:nvSpPr>
        <p:spPr>
          <a:xfrm>
            <a:off x="1938551" y="0"/>
            <a:ext cx="8461008" cy="2123658"/>
          </a:xfrm>
          <a:prstGeom prst="rect">
            <a:avLst/>
          </a:prstGeom>
          <a:noFill/>
        </p:spPr>
        <p:txBody>
          <a:bodyPr wrap="square" rtlCol="0">
            <a:spAutoFit/>
          </a:bodyPr>
          <a:lstStyle/>
          <a:p>
            <a:pPr algn="ctr"/>
            <a:r>
              <a:rPr lang="en-CA" sz="6600" dirty="0">
                <a:latin typeface="+mj-lt"/>
              </a:rPr>
              <a:t>Indigenous Grad Requirement</a:t>
            </a:r>
          </a:p>
        </p:txBody>
      </p:sp>
      <p:sp>
        <p:nvSpPr>
          <p:cNvPr id="5" name="TextBox 4">
            <a:extLst>
              <a:ext uri="{FF2B5EF4-FFF2-40B4-BE49-F238E27FC236}">
                <a16:creationId xmlns:a16="http://schemas.microsoft.com/office/drawing/2014/main" id="{C65139B2-A314-B30A-ADA7-6185F9081314}"/>
              </a:ext>
            </a:extLst>
          </p:cNvPr>
          <p:cNvSpPr txBox="1"/>
          <p:nvPr/>
        </p:nvSpPr>
        <p:spPr>
          <a:xfrm>
            <a:off x="1543001" y="2094209"/>
            <a:ext cx="9678374" cy="1077218"/>
          </a:xfrm>
          <a:prstGeom prst="rect">
            <a:avLst/>
          </a:prstGeom>
          <a:noFill/>
        </p:spPr>
        <p:txBody>
          <a:bodyPr wrap="square" rtlCol="0">
            <a:spAutoFit/>
          </a:bodyPr>
          <a:lstStyle/>
          <a:p>
            <a:pPr algn="ctr"/>
            <a:r>
              <a:rPr lang="en-CA" sz="3200" dirty="0"/>
              <a:t>Students must take at least one Indigenous focused class in grade 10, 11, or 12</a:t>
            </a:r>
          </a:p>
        </p:txBody>
      </p:sp>
      <p:sp>
        <p:nvSpPr>
          <p:cNvPr id="6" name="TextBox 5">
            <a:extLst>
              <a:ext uri="{FF2B5EF4-FFF2-40B4-BE49-F238E27FC236}">
                <a16:creationId xmlns:a16="http://schemas.microsoft.com/office/drawing/2014/main" id="{09F886D1-CF38-AD4F-CE25-AF90105B8453}"/>
              </a:ext>
            </a:extLst>
          </p:cNvPr>
          <p:cNvSpPr txBox="1"/>
          <p:nvPr/>
        </p:nvSpPr>
        <p:spPr>
          <a:xfrm>
            <a:off x="3256805" y="3820266"/>
            <a:ext cx="6886437" cy="2062103"/>
          </a:xfrm>
          <a:prstGeom prst="rect">
            <a:avLst/>
          </a:prstGeom>
          <a:noFill/>
        </p:spPr>
        <p:txBody>
          <a:bodyPr wrap="none" rtlCol="0">
            <a:spAutoFit/>
          </a:bodyPr>
          <a:lstStyle/>
          <a:p>
            <a:pPr marL="457200" indent="-457200">
              <a:buClr>
                <a:srgbClr val="C00000"/>
              </a:buClr>
              <a:buSzPct val="120000"/>
              <a:buFont typeface="Arial" panose="020B0604020202020204" pitchFamily="34" charset="0"/>
              <a:buChar char="•"/>
            </a:pPr>
            <a:r>
              <a:rPr lang="en-CA" sz="3200" dirty="0"/>
              <a:t>English First Peoples 10</a:t>
            </a:r>
          </a:p>
          <a:p>
            <a:pPr marL="457200" indent="-457200">
              <a:buClr>
                <a:srgbClr val="C00000"/>
              </a:buClr>
              <a:buSzPct val="120000"/>
              <a:buFont typeface="Arial" panose="020B0604020202020204" pitchFamily="34" charset="0"/>
              <a:buChar char="•"/>
            </a:pPr>
            <a:r>
              <a:rPr lang="en-CA" sz="3200" dirty="0"/>
              <a:t>English First Peoples 12</a:t>
            </a:r>
          </a:p>
          <a:p>
            <a:pPr marL="457200" indent="-457200">
              <a:buClr>
                <a:srgbClr val="C00000"/>
              </a:buClr>
              <a:buSzPct val="120000"/>
              <a:buFont typeface="Arial" panose="020B0604020202020204" pitchFamily="34" charset="0"/>
              <a:buChar char="•"/>
            </a:pPr>
            <a:r>
              <a:rPr lang="en-CA" sz="3200" dirty="0"/>
              <a:t>BC First Peoples 12</a:t>
            </a:r>
          </a:p>
          <a:p>
            <a:pPr marL="457200" indent="-457200">
              <a:buClr>
                <a:srgbClr val="C00000"/>
              </a:buClr>
              <a:buSzPct val="120000"/>
              <a:buFont typeface="Arial" panose="020B0604020202020204" pitchFamily="34" charset="0"/>
              <a:buChar char="•"/>
            </a:pPr>
            <a:r>
              <a:rPr lang="en-CA" sz="3200" dirty="0"/>
              <a:t>Contemporary Indigenous Studies 12</a:t>
            </a:r>
          </a:p>
        </p:txBody>
      </p:sp>
    </p:spTree>
    <p:extLst>
      <p:ext uri="{BB962C8B-B14F-4D97-AF65-F5344CB8AC3E}">
        <p14:creationId xmlns:p14="http://schemas.microsoft.com/office/powerpoint/2010/main" val="3116684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BF1C74-58DA-A75D-5571-F37711FF75AA}"/>
              </a:ext>
            </a:extLst>
          </p:cNvPr>
          <p:cNvPicPr>
            <a:picLocks noChangeAspect="1"/>
          </p:cNvPicPr>
          <p:nvPr/>
        </p:nvPicPr>
        <p:blipFill>
          <a:blip r:embed="rId3"/>
          <a:stretch>
            <a:fillRect/>
          </a:stretch>
        </p:blipFill>
        <p:spPr>
          <a:xfrm>
            <a:off x="4538471" y="41038"/>
            <a:ext cx="7653529" cy="6855247"/>
          </a:xfrm>
          <a:prstGeom prst="rect">
            <a:avLst/>
          </a:prstGeom>
        </p:spPr>
      </p:pic>
      <p:pic>
        <p:nvPicPr>
          <p:cNvPr id="3" name="Content Placeholder 4" descr="Logo&#10;&#10;Description automatically generated">
            <a:extLst>
              <a:ext uri="{FF2B5EF4-FFF2-40B4-BE49-F238E27FC236}">
                <a16:creationId xmlns:a16="http://schemas.microsoft.com/office/drawing/2014/main" id="{2F1665F7-04B2-C5B4-014A-B854C6F13EDC}"/>
              </a:ext>
            </a:extLst>
          </p:cNvPr>
          <p:cNvPicPr>
            <a:picLocks noGrp="1" noChangeAspect="1"/>
          </p:cNvPicPr>
          <p:nvPr>
            <p:ph idx="1"/>
          </p:nvPr>
        </p:nvPicPr>
        <p:blipFill>
          <a:blip r:embed="rId4"/>
          <a:stretch>
            <a:fillRect/>
          </a:stretch>
        </p:blipFill>
        <p:spPr>
          <a:xfrm>
            <a:off x="2052307" y="345017"/>
            <a:ext cx="1482010" cy="1401490"/>
          </a:xfrm>
        </p:spPr>
      </p:pic>
      <p:sp>
        <p:nvSpPr>
          <p:cNvPr id="4" name="Text Placeholder 3">
            <a:extLst>
              <a:ext uri="{FF2B5EF4-FFF2-40B4-BE49-F238E27FC236}">
                <a16:creationId xmlns:a16="http://schemas.microsoft.com/office/drawing/2014/main" id="{2778CAC5-39B4-10A7-C941-085063E29695}"/>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sp>
        <p:nvSpPr>
          <p:cNvPr id="2" name="TextBox 1">
            <a:extLst>
              <a:ext uri="{FF2B5EF4-FFF2-40B4-BE49-F238E27FC236}">
                <a16:creationId xmlns:a16="http://schemas.microsoft.com/office/drawing/2014/main" id="{C42E7117-3767-0B78-1D1F-795B5D18F162}"/>
              </a:ext>
            </a:extLst>
          </p:cNvPr>
          <p:cNvSpPr txBox="1"/>
          <p:nvPr/>
        </p:nvSpPr>
        <p:spPr>
          <a:xfrm>
            <a:off x="1147975" y="2388400"/>
            <a:ext cx="3290675" cy="1569660"/>
          </a:xfrm>
          <a:prstGeom prst="rect">
            <a:avLst/>
          </a:prstGeom>
          <a:noFill/>
        </p:spPr>
        <p:txBody>
          <a:bodyPr wrap="square" rtlCol="0">
            <a:spAutoFit/>
          </a:bodyPr>
          <a:lstStyle/>
          <a:p>
            <a:pPr algn="ctr"/>
            <a:r>
              <a:rPr lang="en-CA" sz="4800" dirty="0">
                <a:latin typeface="+mj-lt"/>
              </a:rPr>
              <a:t>Diploma Verification</a:t>
            </a:r>
          </a:p>
        </p:txBody>
      </p:sp>
      <p:sp>
        <p:nvSpPr>
          <p:cNvPr id="7" name="Rectangle 6">
            <a:extLst>
              <a:ext uri="{FF2B5EF4-FFF2-40B4-BE49-F238E27FC236}">
                <a16:creationId xmlns:a16="http://schemas.microsoft.com/office/drawing/2014/main" id="{C7C2767B-014A-277F-3581-785661A25D55}"/>
              </a:ext>
            </a:extLst>
          </p:cNvPr>
          <p:cNvSpPr/>
          <p:nvPr/>
        </p:nvSpPr>
        <p:spPr>
          <a:xfrm>
            <a:off x="10077450" y="2388401"/>
            <a:ext cx="409575" cy="2297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48530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duotone>
              <a:schemeClr val="bg2">
                <a:shade val="76000"/>
                <a:satMod val="180000"/>
              </a:schemeClr>
              <a:schemeClr val="bg2">
                <a:tint val="80000"/>
                <a:satMod val="120000"/>
                <a:lumMod val="180000"/>
              </a:schemeClr>
            </a:duotone>
            <a:lum/>
          </a:blip>
          <a:srcRect/>
          <a:stretch>
            <a:fillRect/>
          </a:stretch>
        </a:blipFill>
        <a:effectLst/>
      </p:bgPr>
    </p:bg>
    <p:spTree>
      <p:nvGrpSpPr>
        <p:cNvPr id="1" name="">
          <a:extLst>
            <a:ext uri="{FF2B5EF4-FFF2-40B4-BE49-F238E27FC236}">
              <a16:creationId xmlns:a16="http://schemas.microsoft.com/office/drawing/2014/main" id="{4060C6E1-B182-57E5-87E4-547A9A589D7E}"/>
            </a:ext>
          </a:extLst>
        </p:cNvPr>
        <p:cNvGrpSpPr/>
        <p:nvPr/>
      </p:nvGrpSpPr>
      <p:grpSpPr>
        <a:xfrm>
          <a:off x="0" y="0"/>
          <a:ext cx="0" cy="0"/>
          <a:chOff x="0" y="0"/>
          <a:chExt cx="0" cy="0"/>
        </a:xfrm>
      </p:grpSpPr>
      <p:pic>
        <p:nvPicPr>
          <p:cNvPr id="3" name="Content Placeholder 4" descr="Logo&#10;&#10;Description automatically generated">
            <a:extLst>
              <a:ext uri="{FF2B5EF4-FFF2-40B4-BE49-F238E27FC236}">
                <a16:creationId xmlns:a16="http://schemas.microsoft.com/office/drawing/2014/main" id="{1078FBFD-AA50-749C-420C-9C29C4A1F351}"/>
              </a:ext>
            </a:extLst>
          </p:cNvPr>
          <p:cNvPicPr>
            <a:picLocks noGrp="1" noChangeAspect="1"/>
          </p:cNvPicPr>
          <p:nvPr>
            <p:ph idx="1"/>
          </p:nvPr>
        </p:nvPicPr>
        <p:blipFill>
          <a:blip r:embed="rId3"/>
          <a:stretch>
            <a:fillRect/>
          </a:stretch>
        </p:blipFill>
        <p:spPr>
          <a:xfrm>
            <a:off x="10618912" y="141745"/>
            <a:ext cx="1482010" cy="1401490"/>
          </a:xfrm>
        </p:spPr>
      </p:pic>
      <p:sp>
        <p:nvSpPr>
          <p:cNvPr id="4" name="Text Placeholder 3">
            <a:extLst>
              <a:ext uri="{FF2B5EF4-FFF2-40B4-BE49-F238E27FC236}">
                <a16:creationId xmlns:a16="http://schemas.microsoft.com/office/drawing/2014/main" id="{F4CA7B3A-2E28-E66C-C467-5CCF8FD7E019}"/>
              </a:ext>
            </a:extLst>
          </p:cNvPr>
          <p:cNvSpPr txBox="1">
            <a:spLocks/>
          </p:cNvSpPr>
          <p:nvPr/>
        </p:nvSpPr>
        <p:spPr>
          <a:xfrm>
            <a:off x="1792442" y="1763696"/>
            <a:ext cx="11045513" cy="258618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3000"/>
              </a:spcBef>
              <a:buClr>
                <a:schemeClr val="accent1"/>
              </a:buClr>
              <a:buNone/>
            </a:pPr>
            <a:endParaRPr lang="en-CA" sz="3600" b="1" dirty="0"/>
          </a:p>
        </p:txBody>
      </p:sp>
      <p:sp>
        <p:nvSpPr>
          <p:cNvPr id="2" name="TextBox 1">
            <a:extLst>
              <a:ext uri="{FF2B5EF4-FFF2-40B4-BE49-F238E27FC236}">
                <a16:creationId xmlns:a16="http://schemas.microsoft.com/office/drawing/2014/main" id="{F9B77344-09D2-13B7-5EB6-15AAC7AA48EF}"/>
              </a:ext>
            </a:extLst>
          </p:cNvPr>
          <p:cNvSpPr txBox="1"/>
          <p:nvPr/>
        </p:nvSpPr>
        <p:spPr>
          <a:xfrm>
            <a:off x="3011277" y="242325"/>
            <a:ext cx="6169446" cy="1200329"/>
          </a:xfrm>
          <a:prstGeom prst="rect">
            <a:avLst/>
          </a:prstGeom>
          <a:noFill/>
        </p:spPr>
        <p:txBody>
          <a:bodyPr wrap="none" rtlCol="0">
            <a:spAutoFit/>
          </a:bodyPr>
          <a:lstStyle/>
          <a:p>
            <a:r>
              <a:rPr lang="en-CA" sz="7200" dirty="0">
                <a:latin typeface="+mj-lt"/>
              </a:rPr>
              <a:t>English Options</a:t>
            </a:r>
          </a:p>
        </p:txBody>
      </p:sp>
      <p:sp>
        <p:nvSpPr>
          <p:cNvPr id="5" name="TextBox 4">
            <a:extLst>
              <a:ext uri="{FF2B5EF4-FFF2-40B4-BE49-F238E27FC236}">
                <a16:creationId xmlns:a16="http://schemas.microsoft.com/office/drawing/2014/main" id="{417EF374-0FA7-133E-7EE0-4C3AF4025D98}"/>
              </a:ext>
            </a:extLst>
          </p:cNvPr>
          <p:cNvSpPr txBox="1"/>
          <p:nvPr/>
        </p:nvSpPr>
        <p:spPr>
          <a:xfrm>
            <a:off x="1508356" y="1763696"/>
            <a:ext cx="4947189" cy="1754326"/>
          </a:xfrm>
          <a:prstGeom prst="rect">
            <a:avLst/>
          </a:prstGeom>
          <a:noFill/>
        </p:spPr>
        <p:txBody>
          <a:bodyPr wrap="square" rtlCol="0">
            <a:spAutoFit/>
          </a:bodyPr>
          <a:lstStyle/>
          <a:p>
            <a:r>
              <a:rPr lang="en-CA" sz="3600" b="1" dirty="0">
                <a:solidFill>
                  <a:srgbClr val="C00000"/>
                </a:solidFill>
              </a:rPr>
              <a:t>Grade 10</a:t>
            </a:r>
          </a:p>
          <a:p>
            <a:pPr marL="285750" indent="-285750">
              <a:buClr>
                <a:srgbClr val="C00000"/>
              </a:buClr>
              <a:buSzPct val="120000"/>
              <a:buFont typeface="Arial" panose="020B0604020202020204" pitchFamily="34" charset="0"/>
              <a:buChar char="•"/>
            </a:pPr>
            <a:r>
              <a:rPr lang="en-CA" sz="3600" dirty="0"/>
              <a:t>English 10</a:t>
            </a:r>
          </a:p>
          <a:p>
            <a:pPr marL="285750" indent="-285750">
              <a:buClr>
                <a:srgbClr val="C00000"/>
              </a:buClr>
              <a:buSzPct val="120000"/>
              <a:buFont typeface="Arial" panose="020B0604020202020204" pitchFamily="34" charset="0"/>
              <a:buChar char="•"/>
            </a:pPr>
            <a:r>
              <a:rPr lang="en-CA" sz="3600" dirty="0"/>
              <a:t>English First Peoples 10</a:t>
            </a:r>
          </a:p>
        </p:txBody>
      </p:sp>
      <p:sp>
        <p:nvSpPr>
          <p:cNvPr id="6" name="TextBox 5">
            <a:extLst>
              <a:ext uri="{FF2B5EF4-FFF2-40B4-BE49-F238E27FC236}">
                <a16:creationId xmlns:a16="http://schemas.microsoft.com/office/drawing/2014/main" id="{51FE034B-31DD-11BC-7F4C-8A03F31EB82A}"/>
              </a:ext>
            </a:extLst>
          </p:cNvPr>
          <p:cNvSpPr txBox="1"/>
          <p:nvPr/>
        </p:nvSpPr>
        <p:spPr>
          <a:xfrm>
            <a:off x="6739631" y="1763696"/>
            <a:ext cx="4947189" cy="1200329"/>
          </a:xfrm>
          <a:prstGeom prst="rect">
            <a:avLst/>
          </a:prstGeom>
          <a:noFill/>
        </p:spPr>
        <p:txBody>
          <a:bodyPr wrap="square" rtlCol="0">
            <a:spAutoFit/>
          </a:bodyPr>
          <a:lstStyle/>
          <a:p>
            <a:r>
              <a:rPr lang="en-CA" sz="3600" b="1" dirty="0">
                <a:solidFill>
                  <a:srgbClr val="C00000"/>
                </a:solidFill>
              </a:rPr>
              <a:t>Grade 11</a:t>
            </a:r>
          </a:p>
          <a:p>
            <a:pPr marL="285750" indent="-285750">
              <a:buClr>
                <a:srgbClr val="C00000"/>
              </a:buClr>
              <a:buSzPct val="120000"/>
              <a:buFont typeface="Arial" panose="020B0604020202020204" pitchFamily="34" charset="0"/>
              <a:buChar char="•"/>
            </a:pPr>
            <a:r>
              <a:rPr lang="en-CA" sz="3600" dirty="0"/>
              <a:t>Literary Studies 11</a:t>
            </a:r>
          </a:p>
        </p:txBody>
      </p:sp>
      <p:sp>
        <p:nvSpPr>
          <p:cNvPr id="7" name="TextBox 6">
            <a:extLst>
              <a:ext uri="{FF2B5EF4-FFF2-40B4-BE49-F238E27FC236}">
                <a16:creationId xmlns:a16="http://schemas.microsoft.com/office/drawing/2014/main" id="{F4152E3E-5872-8243-6FE4-53586FED8CC0}"/>
              </a:ext>
            </a:extLst>
          </p:cNvPr>
          <p:cNvSpPr txBox="1"/>
          <p:nvPr/>
        </p:nvSpPr>
        <p:spPr>
          <a:xfrm>
            <a:off x="3981950" y="3888645"/>
            <a:ext cx="4947189" cy="1754326"/>
          </a:xfrm>
          <a:prstGeom prst="rect">
            <a:avLst/>
          </a:prstGeom>
          <a:noFill/>
        </p:spPr>
        <p:txBody>
          <a:bodyPr wrap="square" rtlCol="0">
            <a:spAutoFit/>
          </a:bodyPr>
          <a:lstStyle/>
          <a:p>
            <a:r>
              <a:rPr lang="en-CA" sz="3600" b="1" dirty="0">
                <a:solidFill>
                  <a:srgbClr val="C00000"/>
                </a:solidFill>
              </a:rPr>
              <a:t>Grade 12</a:t>
            </a:r>
          </a:p>
          <a:p>
            <a:pPr marL="285750" indent="-285750">
              <a:buClr>
                <a:srgbClr val="C00000"/>
              </a:buClr>
              <a:buSzPct val="120000"/>
              <a:buFont typeface="Arial" panose="020B0604020202020204" pitchFamily="34" charset="0"/>
              <a:buChar char="•"/>
            </a:pPr>
            <a:r>
              <a:rPr lang="en-CA" sz="3600" dirty="0"/>
              <a:t>English 12</a:t>
            </a:r>
          </a:p>
          <a:p>
            <a:pPr marL="285750" indent="-285750">
              <a:buClr>
                <a:srgbClr val="C00000"/>
              </a:buClr>
              <a:buSzPct val="120000"/>
              <a:buFont typeface="Arial" panose="020B0604020202020204" pitchFamily="34" charset="0"/>
              <a:buChar char="•"/>
            </a:pPr>
            <a:r>
              <a:rPr lang="en-CA" sz="3600" dirty="0"/>
              <a:t>English First Peoples 12</a:t>
            </a:r>
          </a:p>
        </p:txBody>
      </p:sp>
    </p:spTree>
    <p:extLst>
      <p:ext uri="{BB962C8B-B14F-4D97-AF65-F5344CB8AC3E}">
        <p14:creationId xmlns:p14="http://schemas.microsoft.com/office/powerpoint/2010/main" val="10108491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docProps/app.xml><?xml version="1.0" encoding="utf-8"?>
<Properties xmlns="http://schemas.openxmlformats.org/officeDocument/2006/extended-properties" xmlns:vt="http://schemas.openxmlformats.org/officeDocument/2006/docPropsVTypes">
  <Template/>
  <TotalTime>6009</TotalTime>
  <Words>1831</Words>
  <Application>Microsoft Office PowerPoint</Application>
  <PresentationFormat>Widescreen</PresentationFormat>
  <Paragraphs>287</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Aptos</vt:lpstr>
      <vt:lpstr>Arial</vt:lpstr>
      <vt:lpstr>Calibri</vt:lpstr>
      <vt:lpstr>Corbel</vt:lpstr>
      <vt:lpstr>Symbol</vt:lpstr>
      <vt:lpstr>Times New Roman</vt:lpstr>
      <vt:lpstr>Parallax</vt:lpstr>
      <vt:lpstr>Grade 10/11/12 Course Selection  2025-2026 Planning for Graduation</vt:lpstr>
      <vt:lpstr>Welcome to the traditional unceded lands of the Secwepemc and Sylix people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 District No. 83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 to PVSS 2022-2023</dc:title>
  <dc:creator>Steven Drapala</dc:creator>
  <cp:lastModifiedBy>Steven Drapala</cp:lastModifiedBy>
  <cp:revision>5</cp:revision>
  <dcterms:created xsi:type="dcterms:W3CDTF">2022-08-30T05:40:27Z</dcterms:created>
  <dcterms:modified xsi:type="dcterms:W3CDTF">2025-02-24T19:53:02Z</dcterms:modified>
</cp:coreProperties>
</file>