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61" r:id="rId2"/>
    <p:sldId id="257" r:id="rId3"/>
    <p:sldId id="258" r:id="rId4"/>
    <p:sldId id="307" r:id="rId5"/>
    <p:sldId id="301" r:id="rId6"/>
    <p:sldId id="282" r:id="rId7"/>
    <p:sldId id="279" r:id="rId8"/>
    <p:sldId id="280" r:id="rId9"/>
    <p:sldId id="281" r:id="rId10"/>
    <p:sldId id="286" r:id="rId11"/>
    <p:sldId id="287" r:id="rId12"/>
    <p:sldId id="288" r:id="rId13"/>
    <p:sldId id="284" r:id="rId14"/>
    <p:sldId id="285" r:id="rId15"/>
    <p:sldId id="283" r:id="rId16"/>
    <p:sldId id="289" r:id="rId17"/>
    <p:sldId id="293" r:id="rId18"/>
    <p:sldId id="294" r:id="rId19"/>
    <p:sldId id="295" r:id="rId20"/>
    <p:sldId id="292" r:id="rId21"/>
    <p:sldId id="291" r:id="rId22"/>
    <p:sldId id="290" r:id="rId23"/>
    <p:sldId id="300" r:id="rId24"/>
    <p:sldId id="298" r:id="rId25"/>
    <p:sldId id="308" r:id="rId26"/>
    <p:sldId id="299" r:id="rId27"/>
    <p:sldId id="296" r:id="rId28"/>
    <p:sldId id="303" r:id="rId29"/>
    <p:sldId id="302" r:id="rId30"/>
    <p:sldId id="306" r:id="rId31"/>
    <p:sldId id="270" r:id="rId32"/>
    <p:sldId id="30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Drapala" userId="4b68b3ea-706c-4f57-8a4f-3e6c4fad9839" providerId="ADAL" clId="{5AD95A6C-865F-449C-945A-9D3D9AB536A0}"/>
    <pc:docChg chg="custSel modSld">
      <pc:chgData name="Steven Drapala" userId="4b68b3ea-706c-4f57-8a4f-3e6c4fad9839" providerId="ADAL" clId="{5AD95A6C-865F-449C-945A-9D3D9AB536A0}" dt="2025-02-24T22:20:18.285" v="158" actId="255"/>
      <pc:docMkLst>
        <pc:docMk/>
      </pc:docMkLst>
      <pc:sldChg chg="modSp mod">
        <pc:chgData name="Steven Drapala" userId="4b68b3ea-706c-4f57-8a4f-3e6c4fad9839" providerId="ADAL" clId="{5AD95A6C-865F-449C-945A-9D3D9AB536A0}" dt="2025-02-21T00:24:48.960" v="3" actId="20577"/>
        <pc:sldMkLst>
          <pc:docMk/>
          <pc:sldMk cId="1991747469" sldId="261"/>
        </pc:sldMkLst>
        <pc:spChg chg="mod">
          <ac:chgData name="Steven Drapala" userId="4b68b3ea-706c-4f57-8a4f-3e6c4fad9839" providerId="ADAL" clId="{5AD95A6C-865F-449C-945A-9D3D9AB536A0}" dt="2025-02-21T00:24:48.960" v="3" actId="20577"/>
          <ac:spMkLst>
            <pc:docMk/>
            <pc:sldMk cId="1991747469" sldId="261"/>
            <ac:spMk id="2" creationId="{75CB2552-D776-BC66-B316-03A7AD5DFC88}"/>
          </ac:spMkLst>
        </pc:spChg>
      </pc:sldChg>
      <pc:sldChg chg="modSp mod">
        <pc:chgData name="Steven Drapala" userId="4b68b3ea-706c-4f57-8a4f-3e6c4fad9839" providerId="ADAL" clId="{5AD95A6C-865F-449C-945A-9D3D9AB536A0}" dt="2025-02-24T22:20:18.285" v="158" actId="255"/>
        <pc:sldMkLst>
          <pc:docMk/>
          <pc:sldMk cId="4119648980" sldId="290"/>
        </pc:sldMkLst>
        <pc:spChg chg="mod">
          <ac:chgData name="Steven Drapala" userId="4b68b3ea-706c-4f57-8a4f-3e6c4fad9839" providerId="ADAL" clId="{5AD95A6C-865F-449C-945A-9D3D9AB536A0}" dt="2025-02-24T22:20:18.285" v="158" actId="255"/>
          <ac:spMkLst>
            <pc:docMk/>
            <pc:sldMk cId="4119648980" sldId="290"/>
            <ac:spMk id="7" creationId="{C24A2687-D439-7CB8-F205-964E512E58F2}"/>
          </ac:spMkLst>
        </pc:spChg>
      </pc:sldChg>
      <pc:sldChg chg="modSp mod">
        <pc:chgData name="Steven Drapala" userId="4b68b3ea-706c-4f57-8a4f-3e6c4fad9839" providerId="ADAL" clId="{5AD95A6C-865F-449C-945A-9D3D9AB536A0}" dt="2025-02-24T17:23:12.079" v="110" actId="20577"/>
        <pc:sldMkLst>
          <pc:docMk/>
          <pc:sldMk cId="798109418" sldId="296"/>
        </pc:sldMkLst>
        <pc:spChg chg="mod">
          <ac:chgData name="Steven Drapala" userId="4b68b3ea-706c-4f57-8a4f-3e6c4fad9839" providerId="ADAL" clId="{5AD95A6C-865F-449C-945A-9D3D9AB536A0}" dt="2025-02-24T17:23:12.079" v="110" actId="20577"/>
          <ac:spMkLst>
            <pc:docMk/>
            <pc:sldMk cId="798109418" sldId="296"/>
            <ac:spMk id="7" creationId="{E966404E-385C-7102-BD47-224A29753100}"/>
          </ac:spMkLst>
        </pc:spChg>
      </pc:sldChg>
      <pc:sldChg chg="modSp mod">
        <pc:chgData name="Steven Drapala" userId="4b68b3ea-706c-4f57-8a4f-3e6c4fad9839" providerId="ADAL" clId="{5AD95A6C-865F-449C-945A-9D3D9AB536A0}" dt="2025-02-24T18:06:23.012" v="154" actId="20577"/>
        <pc:sldMkLst>
          <pc:docMk/>
          <pc:sldMk cId="307510354" sldId="303"/>
        </pc:sldMkLst>
        <pc:spChg chg="mod">
          <ac:chgData name="Steven Drapala" userId="4b68b3ea-706c-4f57-8a4f-3e6c4fad9839" providerId="ADAL" clId="{5AD95A6C-865F-449C-945A-9D3D9AB536A0}" dt="2025-02-24T18:06:23.012" v="154" actId="20577"/>
          <ac:spMkLst>
            <pc:docMk/>
            <pc:sldMk cId="307510354" sldId="303"/>
            <ac:spMk id="7" creationId="{EAFDE908-832B-BA28-8C0E-29C3E7E2A15F}"/>
          </ac:spMkLst>
        </pc:spChg>
      </pc:sldChg>
      <pc:sldChg chg="modSp mod">
        <pc:chgData name="Steven Drapala" userId="4b68b3ea-706c-4f57-8a4f-3e6c4fad9839" providerId="ADAL" clId="{5AD95A6C-865F-449C-945A-9D3D9AB536A0}" dt="2025-02-21T00:31:40.115" v="27" actId="313"/>
        <pc:sldMkLst>
          <pc:docMk/>
          <pc:sldMk cId="423847830" sldId="305"/>
        </pc:sldMkLst>
        <pc:spChg chg="mod">
          <ac:chgData name="Steven Drapala" userId="4b68b3ea-706c-4f57-8a4f-3e6c4fad9839" providerId="ADAL" clId="{5AD95A6C-865F-449C-945A-9D3D9AB536A0}" dt="2025-02-21T00:31:40.115" v="27" actId="313"/>
          <ac:spMkLst>
            <pc:docMk/>
            <pc:sldMk cId="423847830" sldId="305"/>
            <ac:spMk id="9" creationId="{3E270CC1-FA88-FD5B-B06F-76DA47FAD669}"/>
          </ac:spMkLst>
        </pc:spChg>
      </pc:sldChg>
      <pc:sldChg chg="modSp mod">
        <pc:chgData name="Steven Drapala" userId="4b68b3ea-706c-4f57-8a4f-3e6c4fad9839" providerId="ADAL" clId="{5AD95A6C-865F-449C-945A-9D3D9AB536A0}" dt="2025-02-23T21:34:27.812" v="33" actId="20577"/>
        <pc:sldMkLst>
          <pc:docMk/>
          <pc:sldMk cId="3447202382" sldId="308"/>
        </pc:sldMkLst>
        <pc:spChg chg="mod">
          <ac:chgData name="Steven Drapala" userId="4b68b3ea-706c-4f57-8a4f-3e6c4fad9839" providerId="ADAL" clId="{5AD95A6C-865F-449C-945A-9D3D9AB536A0}" dt="2025-02-23T21:34:27.812" v="33" actId="20577"/>
          <ac:spMkLst>
            <pc:docMk/>
            <pc:sldMk cId="3447202382" sldId="308"/>
            <ac:spMk id="7" creationId="{47EDB16E-D8BA-F5B8-CBF2-024D27A5D8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E9D91-BCF5-476A-A124-D4EADBFE1CA3}" type="datetimeFigureOut">
              <a:rPr lang="en-CA" smtClean="0"/>
              <a:t>2025-02-24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A73C5-B2CA-4958-84C6-E2E0571879FF}" type="slidenum">
              <a:rPr lang="en-CA" smtClean="0"/>
              <a:t>‹#›</a:t>
            </a:fld>
            <a:endParaRPr lang="en-CA"/>
          </a:p>
        </p:txBody>
      </p:sp>
    </p:spTree>
    <p:extLst>
      <p:ext uri="{BB962C8B-B14F-4D97-AF65-F5344CB8AC3E}">
        <p14:creationId xmlns:p14="http://schemas.microsoft.com/office/powerpoint/2010/main" val="293210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2/24/2025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951373F5-72F6-F8CE-C5D9-565EDE3E9FD8}"/>
              </a:ext>
            </a:extLst>
          </p:cNvPr>
          <p:cNvPicPr>
            <a:picLocks noGrp="1" noChangeAspect="1"/>
          </p:cNvPicPr>
          <p:nvPr>
            <p:ph idx="1"/>
          </p:nvPr>
        </p:nvPicPr>
        <p:blipFill>
          <a:blip r:embed="rId3"/>
          <a:stretch>
            <a:fillRect/>
          </a:stretch>
        </p:blipFill>
        <p:spPr>
          <a:xfrm>
            <a:off x="1411549" y="995481"/>
            <a:ext cx="4783809" cy="4523896"/>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5424257" y="386094"/>
            <a:ext cx="6427434" cy="5742669"/>
          </a:xfrm>
        </p:spPr>
        <p:txBody>
          <a:bodyPr>
            <a:noAutofit/>
          </a:bodyPr>
          <a:lstStyle/>
          <a:p>
            <a:r>
              <a:rPr lang="en-CA" sz="6000" b="1" dirty="0"/>
              <a:t>Welcome to PVSS!</a:t>
            </a:r>
            <a:br>
              <a:rPr lang="en-CA" sz="6000" b="1" dirty="0"/>
            </a:br>
            <a:br>
              <a:rPr lang="en-CA" sz="6000" b="1" dirty="0"/>
            </a:br>
            <a:r>
              <a:rPr lang="en-CA" sz="6000" b="1" dirty="0"/>
              <a:t>Grade 9</a:t>
            </a:r>
            <a:br>
              <a:rPr lang="en-CA" sz="6000" b="1" dirty="0"/>
            </a:br>
            <a:r>
              <a:rPr lang="en-CA" sz="6000" b="1" dirty="0"/>
              <a:t>Course Selection </a:t>
            </a:r>
            <a:br>
              <a:rPr lang="en-CA" sz="6000" b="1" dirty="0"/>
            </a:br>
            <a:r>
              <a:rPr lang="en-CA" sz="6000" b="1" dirty="0"/>
              <a:t>2025-2026</a:t>
            </a:r>
          </a:p>
        </p:txBody>
      </p:sp>
    </p:spTree>
    <p:extLst>
      <p:ext uri="{BB962C8B-B14F-4D97-AF65-F5344CB8AC3E}">
        <p14:creationId xmlns:p14="http://schemas.microsoft.com/office/powerpoint/2010/main" val="199174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10018713" cy="876670"/>
          </a:xfrm>
        </p:spPr>
        <p:txBody>
          <a:bodyPr>
            <a:noAutofit/>
          </a:bodyPr>
          <a:lstStyle/>
          <a:p>
            <a:r>
              <a:rPr lang="en-CA" sz="7200" dirty="0"/>
              <a:t>Math 9</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E74CF67C-DE3E-848E-EF9F-EAC9BA596490}"/>
              </a:ext>
            </a:extLst>
          </p:cNvPr>
          <p:cNvPicPr>
            <a:picLocks noChangeAspect="1"/>
          </p:cNvPicPr>
          <p:nvPr/>
        </p:nvPicPr>
        <p:blipFill>
          <a:blip r:embed="rId4"/>
          <a:stretch>
            <a:fillRect/>
          </a:stretch>
        </p:blipFill>
        <p:spPr>
          <a:xfrm>
            <a:off x="6520300" y="4541592"/>
            <a:ext cx="4543567" cy="1870304"/>
          </a:xfrm>
          <a:prstGeom prst="rect">
            <a:avLst/>
          </a:prstGeom>
        </p:spPr>
      </p:pic>
      <p:sp>
        <p:nvSpPr>
          <p:cNvPr id="6" name="Content Placeholder 2">
            <a:extLst>
              <a:ext uri="{FF2B5EF4-FFF2-40B4-BE49-F238E27FC236}">
                <a16:creationId xmlns:a16="http://schemas.microsoft.com/office/drawing/2014/main" id="{8556C1EA-2921-160A-3885-3194DC20E8CD}"/>
              </a:ext>
            </a:extLst>
          </p:cNvPr>
          <p:cNvSpPr txBox="1">
            <a:spLocks/>
          </p:cNvSpPr>
          <p:nvPr/>
        </p:nvSpPr>
        <p:spPr>
          <a:xfrm>
            <a:off x="1573088" y="1543235"/>
            <a:ext cx="10263539" cy="34290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3600" dirty="0"/>
              <a:t>All students must enroll in Math 9. Concepts include operations with rational numbers, exponents, polynomials, linear relations, linear equations, proportional reasoning, statistics in society and financial literacy.</a:t>
            </a:r>
            <a:endParaRPr lang="en-CA" sz="3600" dirty="0"/>
          </a:p>
        </p:txBody>
      </p:sp>
    </p:spTree>
    <p:extLst>
      <p:ext uri="{BB962C8B-B14F-4D97-AF65-F5344CB8AC3E}">
        <p14:creationId xmlns:p14="http://schemas.microsoft.com/office/powerpoint/2010/main" val="60257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10018713" cy="876670"/>
          </a:xfrm>
        </p:spPr>
        <p:txBody>
          <a:bodyPr>
            <a:noAutofit/>
          </a:bodyPr>
          <a:lstStyle/>
          <a:p>
            <a:r>
              <a:rPr lang="en-CA" sz="7200" dirty="0"/>
              <a:t>Science 9</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FBBB6A51-A3A1-94FB-E159-216C41122209}"/>
              </a:ext>
            </a:extLst>
          </p:cNvPr>
          <p:cNvPicPr>
            <a:picLocks noChangeAspect="1"/>
          </p:cNvPicPr>
          <p:nvPr/>
        </p:nvPicPr>
        <p:blipFill>
          <a:blip r:embed="rId4"/>
          <a:stretch>
            <a:fillRect/>
          </a:stretch>
        </p:blipFill>
        <p:spPr>
          <a:xfrm>
            <a:off x="6404890" y="4845951"/>
            <a:ext cx="4543567" cy="1870304"/>
          </a:xfrm>
          <a:prstGeom prst="rect">
            <a:avLst/>
          </a:prstGeom>
        </p:spPr>
      </p:pic>
      <p:sp>
        <p:nvSpPr>
          <p:cNvPr id="6" name="Content Placeholder 2">
            <a:extLst>
              <a:ext uri="{FF2B5EF4-FFF2-40B4-BE49-F238E27FC236}">
                <a16:creationId xmlns:a16="http://schemas.microsoft.com/office/drawing/2014/main" id="{D877CCB2-0116-6845-42D5-0D2707C3DA0B}"/>
              </a:ext>
            </a:extLst>
          </p:cNvPr>
          <p:cNvSpPr txBox="1">
            <a:spLocks/>
          </p:cNvSpPr>
          <p:nvPr/>
        </p:nvSpPr>
        <p:spPr>
          <a:xfrm>
            <a:off x="1353105" y="1393794"/>
            <a:ext cx="10676138" cy="352729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3200" dirty="0"/>
              <a:t>Science 9 exposes students to a wide variety of ideas and theories in various fields, much of which is designed to provide a general background for future Science studies. Emphasis is placed on the practical applications of Science principles. The major topics include: Biology (Genetics and Reproduction), Chemistry (Symbols, Formulas, and Chemical Reactions), Electricity and grand cycles of matter and energy. </a:t>
            </a:r>
            <a:endParaRPr lang="en-CA" sz="3200" dirty="0"/>
          </a:p>
        </p:txBody>
      </p:sp>
    </p:spTree>
    <p:extLst>
      <p:ext uri="{BB962C8B-B14F-4D97-AF65-F5344CB8AC3E}">
        <p14:creationId xmlns:p14="http://schemas.microsoft.com/office/powerpoint/2010/main" val="173104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C85177-1143-87BC-D346-1FFF675A9AF1}"/>
              </a:ext>
            </a:extLst>
          </p:cNvPr>
          <p:cNvPicPr>
            <a:picLocks noChangeAspect="1"/>
          </p:cNvPicPr>
          <p:nvPr/>
        </p:nvPicPr>
        <p:blipFill>
          <a:blip r:embed="rId3"/>
          <a:stretch>
            <a:fillRect/>
          </a:stretch>
        </p:blipFill>
        <p:spPr>
          <a:xfrm>
            <a:off x="8892620" y="5510336"/>
            <a:ext cx="3032663" cy="1248359"/>
          </a:xfrm>
          <a:prstGeom prst="rect">
            <a:avLst/>
          </a:prstGeom>
        </p:spPr>
      </p:pic>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4"/>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608600" y="141745"/>
            <a:ext cx="9124504" cy="876670"/>
          </a:xfrm>
        </p:spPr>
        <p:txBody>
          <a:bodyPr>
            <a:noAutofit/>
          </a:bodyPr>
          <a:lstStyle/>
          <a:p>
            <a:r>
              <a:rPr lang="en-CA" sz="4800" dirty="0"/>
              <a:t>Physical and Health Education 9</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6" name="TextBox 5">
            <a:extLst>
              <a:ext uri="{FF2B5EF4-FFF2-40B4-BE49-F238E27FC236}">
                <a16:creationId xmlns:a16="http://schemas.microsoft.com/office/drawing/2014/main" id="{0213AFC5-D30A-C318-3C52-B6D0FC5A2684}"/>
              </a:ext>
            </a:extLst>
          </p:cNvPr>
          <p:cNvSpPr txBox="1"/>
          <p:nvPr/>
        </p:nvSpPr>
        <p:spPr>
          <a:xfrm>
            <a:off x="1491445" y="958138"/>
            <a:ext cx="10382435" cy="2308324"/>
          </a:xfrm>
          <a:prstGeom prst="rect">
            <a:avLst/>
          </a:prstGeom>
          <a:noFill/>
        </p:spPr>
        <p:txBody>
          <a:bodyPr wrap="square">
            <a:spAutoFit/>
          </a:bodyPr>
          <a:lstStyle/>
          <a:p>
            <a:pPr>
              <a:tabLst>
                <a:tab pos="228600" algn="l"/>
              </a:tabLst>
            </a:pPr>
            <a:r>
              <a:rPr lang="en-US" sz="2400" b="1" dirty="0">
                <a:effectLst/>
                <a:latin typeface="Calibri" panose="020F0502020204030204" pitchFamily="34" charset="0"/>
                <a:ea typeface="Times New Roman" panose="02020603050405020304" pitchFamily="18" charset="0"/>
              </a:rPr>
              <a:t>Physical and Health Education 9</a:t>
            </a:r>
            <a:endParaRPr lang="en-CA" sz="2400" dirty="0">
              <a:effectLst/>
              <a:latin typeface="Times New Roman" panose="02020603050405020304" pitchFamily="18" charset="0"/>
              <a:ea typeface="Times New Roman" panose="02020603050405020304" pitchFamily="18" charset="0"/>
            </a:endParaRPr>
          </a:p>
          <a:p>
            <a:r>
              <a:rPr lang="en-US" sz="2000" dirty="0">
                <a:effectLst/>
                <a:latin typeface="Calibri" panose="020F0502020204030204" pitchFamily="34" charset="0"/>
                <a:ea typeface="Times New Roman" panose="02020603050405020304" pitchFamily="18" charset="0"/>
              </a:rPr>
              <a:t>Participation-based course focusing on well-being and the connections between physical, intellectual, mental, and social health. Students experience a variety of individual, dual and team activities. Students will gain the knowledge, movement skills, positive attitudes and </a:t>
            </a:r>
            <a:r>
              <a:rPr lang="en-US" sz="2000" dirty="0" err="1">
                <a:effectLst/>
                <a:latin typeface="Calibri" panose="020F0502020204030204" pitchFamily="34" charset="0"/>
                <a:ea typeface="Times New Roman" panose="02020603050405020304" pitchFamily="18" charset="0"/>
              </a:rPr>
              <a:t>behaviours</a:t>
            </a:r>
            <a:r>
              <a:rPr lang="en-US" sz="2000" dirty="0">
                <a:effectLst/>
                <a:latin typeface="Calibri" panose="020F0502020204030204" pitchFamily="34" charset="0"/>
                <a:ea typeface="Times New Roman" panose="02020603050405020304" pitchFamily="18" charset="0"/>
              </a:rPr>
              <a:t> that contribute to lifelong physical health and mental well-being.  Students are required to wear appropriate PHE strip which includes a clean T-shirt, clean shorts and proper indoor shoes. PVSS PHE strip is available for purchase if students require a T-shirt or shorts.</a:t>
            </a:r>
            <a:endParaRPr lang="en-CA" sz="2000" dirty="0"/>
          </a:p>
        </p:txBody>
      </p:sp>
      <p:sp>
        <p:nvSpPr>
          <p:cNvPr id="10" name="TextBox 9">
            <a:extLst>
              <a:ext uri="{FF2B5EF4-FFF2-40B4-BE49-F238E27FC236}">
                <a16:creationId xmlns:a16="http://schemas.microsoft.com/office/drawing/2014/main" id="{7D20EC65-DE45-D17F-A9DE-45B32E180253}"/>
              </a:ext>
            </a:extLst>
          </p:cNvPr>
          <p:cNvSpPr txBox="1"/>
          <p:nvPr/>
        </p:nvSpPr>
        <p:spPr>
          <a:xfrm>
            <a:off x="1491445" y="3262289"/>
            <a:ext cx="10551109" cy="2616101"/>
          </a:xfrm>
          <a:prstGeom prst="rect">
            <a:avLst/>
          </a:prstGeom>
          <a:noFill/>
        </p:spPr>
        <p:txBody>
          <a:bodyPr wrap="square">
            <a:spAutoFit/>
          </a:bodyPr>
          <a:lstStyle/>
          <a:p>
            <a:r>
              <a:rPr lang="en-US" sz="2400" b="1" dirty="0">
                <a:effectLst/>
                <a:latin typeface="Calibri" panose="020F0502020204030204" pitchFamily="34" charset="0"/>
                <a:ea typeface="Times New Roman" panose="02020603050405020304" pitchFamily="18" charset="0"/>
              </a:rPr>
              <a:t>Active for Life 9</a:t>
            </a:r>
            <a:endParaRPr lang="en-CA" sz="2400" dirty="0">
              <a:effectLst/>
              <a:latin typeface="Times New Roman" panose="02020603050405020304" pitchFamily="18" charset="0"/>
              <a:ea typeface="Times New Roman" panose="02020603050405020304" pitchFamily="18" charset="0"/>
            </a:endParaRPr>
          </a:p>
          <a:p>
            <a:r>
              <a:rPr lang="en-US" sz="2000" dirty="0">
                <a:effectLst/>
                <a:latin typeface="Calibri" panose="020F0502020204030204" pitchFamily="34" charset="0"/>
                <a:ea typeface="Times New Roman" panose="02020603050405020304" pitchFamily="18" charset="0"/>
              </a:rPr>
              <a:t>The focus of this course is individual and collective well-being and lifestyle activities that promote physical, social, mental, and emotional well-being as well as active living.  Class activities will be co-created with students based on their choices and preferences.  Activities can range from fitness activities such as hiking (all season), walking, yoga, minor games, and circuit training, to mind-body connection activities such as breathing, balancing, and concentration exercises.  This class will also include ways to develop strategies on self-care, goal setting, conflict resolution, self-awareness (and identity), inclusion, nutrition, and mental wellness.</a:t>
            </a:r>
            <a:endParaRPr lang="en-CA"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111B886B-71E6-F757-44FC-D219A12F546C}"/>
              </a:ext>
            </a:extLst>
          </p:cNvPr>
          <p:cNvSpPr/>
          <p:nvPr/>
        </p:nvSpPr>
        <p:spPr>
          <a:xfrm rot="20531758">
            <a:off x="9750373" y="2822790"/>
            <a:ext cx="112723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OR</a:t>
            </a:r>
          </a:p>
        </p:txBody>
      </p:sp>
    </p:spTree>
    <p:extLst>
      <p:ext uri="{BB962C8B-B14F-4D97-AF65-F5344CB8AC3E}">
        <p14:creationId xmlns:p14="http://schemas.microsoft.com/office/powerpoint/2010/main" val="167843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10018713" cy="876670"/>
          </a:xfrm>
        </p:spPr>
        <p:txBody>
          <a:bodyPr>
            <a:noAutofit/>
          </a:bodyPr>
          <a:lstStyle/>
          <a:p>
            <a:r>
              <a:rPr lang="en-CA" sz="7200" dirty="0"/>
              <a:t>Electives</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6" name="TextBox 5">
            <a:extLst>
              <a:ext uri="{FF2B5EF4-FFF2-40B4-BE49-F238E27FC236}">
                <a16:creationId xmlns:a16="http://schemas.microsoft.com/office/drawing/2014/main" id="{06D7A217-E5EB-91CB-4F89-41DBD86C98E0}"/>
              </a:ext>
            </a:extLst>
          </p:cNvPr>
          <p:cNvSpPr txBox="1"/>
          <p:nvPr/>
        </p:nvSpPr>
        <p:spPr>
          <a:xfrm>
            <a:off x="2076528" y="1627133"/>
            <a:ext cx="6418554" cy="4524315"/>
          </a:xfrm>
          <a:prstGeom prst="rect">
            <a:avLst/>
          </a:prstGeom>
          <a:noFill/>
        </p:spPr>
        <p:txBody>
          <a:bodyPr wrap="square">
            <a:spAutoFit/>
          </a:bodyPr>
          <a:lstStyle/>
          <a:p>
            <a:pPr marL="457200" indent="-457200">
              <a:buClr>
                <a:srgbClr val="C00000"/>
              </a:buClr>
              <a:buSzPct val="120000"/>
              <a:buFont typeface="Arial" panose="020B0604020202020204" pitchFamily="34" charset="0"/>
              <a:buChar char="•"/>
            </a:pPr>
            <a:r>
              <a:rPr lang="en-CA" sz="3200" dirty="0"/>
              <a:t>In Grade 9, you have five required courses and three elective (choice) courses. </a:t>
            </a:r>
          </a:p>
          <a:p>
            <a:pPr marL="457200" indent="-457200">
              <a:buClr>
                <a:srgbClr val="C00000"/>
              </a:buClr>
              <a:buSzPct val="120000"/>
              <a:buFont typeface="Arial" panose="020B0604020202020204" pitchFamily="34" charset="0"/>
              <a:buChar char="•"/>
            </a:pPr>
            <a:endParaRPr lang="en-CA" sz="3200" dirty="0"/>
          </a:p>
          <a:p>
            <a:pPr marL="457200" indent="-457200">
              <a:buClr>
                <a:srgbClr val="C00000"/>
              </a:buClr>
              <a:buSzPct val="120000"/>
              <a:buFont typeface="Arial" panose="020B0604020202020204" pitchFamily="34" charset="0"/>
              <a:buChar char="•"/>
            </a:pPr>
            <a:r>
              <a:rPr lang="en-CA" sz="3200" dirty="0"/>
              <a:t>It is important to select elective courses based on YOUR OWN personal interest.</a:t>
            </a:r>
          </a:p>
          <a:p>
            <a:pPr marL="457200" indent="-457200">
              <a:buClr>
                <a:srgbClr val="C00000"/>
              </a:buClr>
              <a:buSzPct val="120000"/>
              <a:buFont typeface="Arial" panose="020B0604020202020204" pitchFamily="34" charset="0"/>
              <a:buChar char="•"/>
            </a:pPr>
            <a:endParaRPr lang="en-CA" sz="3200" dirty="0"/>
          </a:p>
          <a:p>
            <a:pPr marL="457200" indent="-457200">
              <a:buClr>
                <a:srgbClr val="C00000"/>
              </a:buClr>
              <a:buSzPct val="120000"/>
              <a:buFont typeface="Arial" panose="020B0604020202020204" pitchFamily="34" charset="0"/>
              <a:buChar char="•"/>
            </a:pPr>
            <a:r>
              <a:rPr lang="en-CA" sz="3200" dirty="0"/>
              <a:t>Be open to trying new things!</a:t>
            </a:r>
          </a:p>
        </p:txBody>
      </p:sp>
      <p:pic>
        <p:nvPicPr>
          <p:cNvPr id="7" name="Picture 6">
            <a:extLst>
              <a:ext uri="{FF2B5EF4-FFF2-40B4-BE49-F238E27FC236}">
                <a16:creationId xmlns:a16="http://schemas.microsoft.com/office/drawing/2014/main" id="{0A50862C-4E03-5D81-E4A2-1B5EB4B46D42}"/>
              </a:ext>
            </a:extLst>
          </p:cNvPr>
          <p:cNvPicPr>
            <a:picLocks noChangeAspect="1"/>
          </p:cNvPicPr>
          <p:nvPr/>
        </p:nvPicPr>
        <p:blipFill rotWithShape="1">
          <a:blip r:embed="rId4"/>
          <a:srcRect t="12682"/>
          <a:stretch/>
        </p:blipFill>
        <p:spPr>
          <a:xfrm>
            <a:off x="8992914" y="3153948"/>
            <a:ext cx="2813288" cy="3675868"/>
          </a:xfrm>
          <a:prstGeom prst="rect">
            <a:avLst/>
          </a:prstGeom>
        </p:spPr>
      </p:pic>
    </p:spTree>
    <p:extLst>
      <p:ext uri="{BB962C8B-B14F-4D97-AF65-F5344CB8AC3E}">
        <p14:creationId xmlns:p14="http://schemas.microsoft.com/office/powerpoint/2010/main" val="188247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10018713" cy="876670"/>
          </a:xfrm>
        </p:spPr>
        <p:txBody>
          <a:bodyPr>
            <a:noAutofit/>
          </a:bodyPr>
          <a:lstStyle/>
          <a:p>
            <a:r>
              <a:rPr lang="en-CA" sz="7200" dirty="0"/>
              <a:t>French 9</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F4D5CCE-A2A6-0B38-85DC-3D3D0CD929DC}"/>
              </a:ext>
            </a:extLst>
          </p:cNvPr>
          <p:cNvPicPr>
            <a:picLocks noChangeAspect="1"/>
          </p:cNvPicPr>
          <p:nvPr/>
        </p:nvPicPr>
        <p:blipFill rotWithShape="1">
          <a:blip r:embed="rId4"/>
          <a:srcRect t="12682"/>
          <a:stretch/>
        </p:blipFill>
        <p:spPr>
          <a:xfrm>
            <a:off x="9877425" y="4991182"/>
            <a:ext cx="1428750" cy="1866818"/>
          </a:xfrm>
          <a:prstGeom prst="rect">
            <a:avLst/>
          </a:prstGeom>
        </p:spPr>
      </p:pic>
      <p:sp>
        <p:nvSpPr>
          <p:cNvPr id="7" name="TextBox 6">
            <a:extLst>
              <a:ext uri="{FF2B5EF4-FFF2-40B4-BE49-F238E27FC236}">
                <a16:creationId xmlns:a16="http://schemas.microsoft.com/office/drawing/2014/main" id="{640E467E-8901-CC11-B88A-DA5BD56A169F}"/>
              </a:ext>
            </a:extLst>
          </p:cNvPr>
          <p:cNvSpPr txBox="1"/>
          <p:nvPr/>
        </p:nvSpPr>
        <p:spPr>
          <a:xfrm>
            <a:off x="1573088" y="1413063"/>
            <a:ext cx="10437937" cy="4031873"/>
          </a:xfrm>
          <a:prstGeom prst="rect">
            <a:avLst/>
          </a:prstGeom>
          <a:noFill/>
        </p:spPr>
        <p:txBody>
          <a:bodyPr wrap="square">
            <a:spAutoFit/>
          </a:bodyPr>
          <a:lstStyle/>
          <a:p>
            <a:pPr marL="0" indent="0">
              <a:buNone/>
            </a:pPr>
            <a:r>
              <a:rPr lang="en-US" sz="3200" dirty="0"/>
              <a:t>French 9 is designed to provide opportunity and encouragement for students to build and master skills learned in French 8 and to continue to develop communication skills in reading, listening, speaking, and writing. </a:t>
            </a:r>
          </a:p>
          <a:p>
            <a:pPr marL="0" indent="0">
              <a:buNone/>
            </a:pPr>
            <a:endParaRPr lang="en-US" sz="3200" dirty="0"/>
          </a:p>
          <a:p>
            <a:pPr marL="0" indent="0">
              <a:buNone/>
            </a:pPr>
            <a:r>
              <a:rPr lang="en-US" sz="3200" dirty="0"/>
              <a:t>Some university degree programs require a language 11 as an entrance requirement.</a:t>
            </a:r>
            <a:endParaRPr lang="en-CA" sz="3200" dirty="0"/>
          </a:p>
        </p:txBody>
      </p:sp>
    </p:spTree>
    <p:extLst>
      <p:ext uri="{BB962C8B-B14F-4D97-AF65-F5344CB8AC3E}">
        <p14:creationId xmlns:p14="http://schemas.microsoft.com/office/powerpoint/2010/main" val="279641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rmAutofit/>
          </a:bodyPr>
          <a:lstStyle/>
          <a:p>
            <a:r>
              <a:rPr lang="en-CA" sz="4800" dirty="0"/>
              <a:t>Computer Explorations 9 </a:t>
            </a:r>
            <a:r>
              <a:rPr lang="en-CA" sz="3200" dirty="0"/>
              <a:t>(ADST)</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E121CBB1-E98C-8C59-6880-2863417E8249}"/>
              </a:ext>
            </a:extLst>
          </p:cNvPr>
          <p:cNvSpPr txBox="1"/>
          <p:nvPr/>
        </p:nvSpPr>
        <p:spPr>
          <a:xfrm>
            <a:off x="1647825" y="1322774"/>
            <a:ext cx="10382250" cy="4401205"/>
          </a:xfrm>
          <a:prstGeom prst="rect">
            <a:avLst/>
          </a:prstGeom>
          <a:noFill/>
        </p:spPr>
        <p:txBody>
          <a:bodyPr wrap="square">
            <a:spAutoFit/>
          </a:bodyPr>
          <a:lstStyle/>
          <a:p>
            <a:pPr marL="0" indent="0">
              <a:buNone/>
            </a:pPr>
            <a:r>
              <a:rPr lang="en-CA" sz="2800" dirty="0"/>
              <a:t>Want to learn what a computer is all about? This course focuses on using the computer as a tool in order to help students become more efficient and productive.  The course will include lessons and projects used to develop the understanding of Microsoft Office: Word, Excel, and PowerPoint.  The course will also help with research techniques and strategies while using the internet (such as using Google effectively).  Students will be introduced to Video Game design and experiment with creating digital images.  A good portion of this course is dedicated to projects so come ready to learn, create, and share.</a:t>
            </a:r>
            <a:endParaRPr lang="en-CA" sz="2800" dirty="0">
              <a:cs typeface="Arial" panose="020B0604020202020204" pitchFamily="34" charset="0"/>
            </a:endParaRPr>
          </a:p>
        </p:txBody>
      </p:sp>
    </p:spTree>
    <p:extLst>
      <p:ext uri="{BB962C8B-B14F-4D97-AF65-F5344CB8AC3E}">
        <p14:creationId xmlns:p14="http://schemas.microsoft.com/office/powerpoint/2010/main" val="311349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Foods 9 </a:t>
            </a:r>
            <a:r>
              <a:rPr lang="en-CA" sz="3200" dirty="0"/>
              <a:t>(ADST)</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8" name="TextBox 7">
            <a:extLst>
              <a:ext uri="{FF2B5EF4-FFF2-40B4-BE49-F238E27FC236}">
                <a16:creationId xmlns:a16="http://schemas.microsoft.com/office/drawing/2014/main" id="{236D08F6-D174-27F2-2106-ACE8D8FE8CCE}"/>
              </a:ext>
            </a:extLst>
          </p:cNvPr>
          <p:cNvSpPr txBox="1"/>
          <p:nvPr/>
        </p:nvSpPr>
        <p:spPr>
          <a:xfrm>
            <a:off x="1695451" y="1431564"/>
            <a:ext cx="10258424" cy="3970318"/>
          </a:xfrm>
          <a:prstGeom prst="rect">
            <a:avLst/>
          </a:prstGeom>
          <a:noFill/>
        </p:spPr>
        <p:txBody>
          <a:bodyPr wrap="square">
            <a:spAutoFit/>
          </a:bodyPr>
          <a:lstStyle/>
          <a:p>
            <a:r>
              <a:rPr lang="en-US" sz="2800" dirty="0">
                <a:effectLst/>
                <a:ea typeface="Calibri" panose="020F0502020204030204" pitchFamily="34" charset="0"/>
              </a:rPr>
              <a:t>In this course, you will have a chance to learn culinary essentials and have fun creating dishes that are healthy and delicious…giving you the skills to survive on your own! You will develop the foundational skills and knowledge to prepare food from “scratch” and confidently make healthy and positive choices involving food. Recipes during the semester will include baking, desserts, lunches, soups, snacks, breakfasts etc.! It is hoped that students will leave this course with an appreciation of simple food preparation and how integral it is to our lives.</a:t>
            </a:r>
            <a:endParaRPr lang="en-CA" sz="2800" dirty="0">
              <a:effectLst/>
              <a:ea typeface="Times New Roman" panose="02020603050405020304" pitchFamily="18" charset="0"/>
            </a:endParaRPr>
          </a:p>
        </p:txBody>
      </p:sp>
    </p:spTree>
    <p:extLst>
      <p:ext uri="{BB962C8B-B14F-4D97-AF65-F5344CB8AC3E}">
        <p14:creationId xmlns:p14="http://schemas.microsoft.com/office/powerpoint/2010/main" val="257378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Jr. Trades 9 </a:t>
            </a:r>
            <a:r>
              <a:rPr lang="en-CA" sz="3200" dirty="0"/>
              <a:t>(ADST)</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BB9BB85A-DF21-AAC2-E5FA-B1FE066491E2}"/>
              </a:ext>
            </a:extLst>
          </p:cNvPr>
          <p:cNvSpPr txBox="1"/>
          <p:nvPr/>
        </p:nvSpPr>
        <p:spPr>
          <a:xfrm>
            <a:off x="1573088" y="1543235"/>
            <a:ext cx="10527834" cy="3970318"/>
          </a:xfrm>
          <a:prstGeom prst="rect">
            <a:avLst/>
          </a:prstGeom>
          <a:noFill/>
        </p:spPr>
        <p:txBody>
          <a:bodyPr wrap="square">
            <a:spAutoFit/>
          </a:bodyPr>
          <a:lstStyle/>
          <a:p>
            <a:r>
              <a:rPr lang="en-US" sz="2800" dirty="0">
                <a:effectLst/>
                <a:ea typeface="Arial" panose="020B0604020202020204" pitchFamily="34" charset="0"/>
              </a:rPr>
              <a:t>Did you hear about the fun in Jr. Trades? Interested in learning valuable hands-on skills? This course explores practical skills from 4 modules based on </a:t>
            </a:r>
            <a:r>
              <a:rPr lang="en-US" sz="2800" dirty="0">
                <a:effectLst/>
                <a:ea typeface="Times New Roman" panose="02020603050405020304" pitchFamily="18" charset="0"/>
              </a:rPr>
              <a:t>construction trades: carpentry, plumbing, electrical, drafting. Each module is introduced with technical knowledge and has students creating labs/activities from basic design and engineering principles. Great for students who think they might be interested in pursuing a career in the construction trades or who want to be versatile and have a broad range of hands-on skills. This course is run in conjunction with ITA curriculum.  </a:t>
            </a:r>
            <a:endParaRPr lang="en-CA" sz="2800" dirty="0">
              <a:effectLst/>
              <a:ea typeface="Times New Roman" panose="02020603050405020304" pitchFamily="18" charset="0"/>
            </a:endParaRPr>
          </a:p>
        </p:txBody>
      </p:sp>
    </p:spTree>
    <p:extLst>
      <p:ext uri="{BB962C8B-B14F-4D97-AF65-F5344CB8AC3E}">
        <p14:creationId xmlns:p14="http://schemas.microsoft.com/office/powerpoint/2010/main" val="1886539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5400" dirty="0"/>
              <a:t>Mechanics and Metal 9 </a:t>
            </a:r>
            <a:r>
              <a:rPr lang="en-CA" sz="3200" dirty="0"/>
              <a:t>(ADST)</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705FB971-8B16-C00A-B16C-FF6C8B22AC4A}"/>
              </a:ext>
            </a:extLst>
          </p:cNvPr>
          <p:cNvSpPr txBox="1"/>
          <p:nvPr/>
        </p:nvSpPr>
        <p:spPr>
          <a:xfrm>
            <a:off x="1573088" y="1427549"/>
            <a:ext cx="10527834" cy="3108543"/>
          </a:xfrm>
          <a:prstGeom prst="rect">
            <a:avLst/>
          </a:prstGeom>
          <a:noFill/>
        </p:spPr>
        <p:txBody>
          <a:bodyPr wrap="square">
            <a:spAutoFit/>
          </a:bodyPr>
          <a:lstStyle/>
          <a:p>
            <a:r>
              <a:rPr lang="en-US" sz="2800" dirty="0">
                <a:effectLst/>
                <a:ea typeface="Times New Roman" panose="02020603050405020304" pitchFamily="18" charset="0"/>
              </a:rPr>
              <a:t>Want to learn about how to repair mechanical things and build stuff from metal? This is an introductory course into understanding and repairing engines along with projects that give a taste of welding and fabricating with metal.  The core mechanical work is tear-down and reassembly of small engines. Be a whiz with a lawnmower or dirt bike. Several small projects are constructed from metal including candleholders, pencil holders and small motors.</a:t>
            </a:r>
            <a:endParaRPr lang="en-CA" sz="2800" dirty="0"/>
          </a:p>
        </p:txBody>
      </p:sp>
    </p:spTree>
    <p:extLst>
      <p:ext uri="{BB962C8B-B14F-4D97-AF65-F5344CB8AC3E}">
        <p14:creationId xmlns:p14="http://schemas.microsoft.com/office/powerpoint/2010/main" val="415061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Woodwork 9 </a:t>
            </a:r>
            <a:r>
              <a:rPr lang="en-CA" sz="3200" dirty="0"/>
              <a:t>(ADST)</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E1BA9F92-3A4D-9113-69D8-170D9D521D3F}"/>
              </a:ext>
            </a:extLst>
          </p:cNvPr>
          <p:cNvSpPr txBox="1"/>
          <p:nvPr/>
        </p:nvSpPr>
        <p:spPr>
          <a:xfrm>
            <a:off x="1573088" y="1333870"/>
            <a:ext cx="10527834" cy="4401205"/>
          </a:xfrm>
          <a:prstGeom prst="rect">
            <a:avLst/>
          </a:prstGeom>
          <a:noFill/>
        </p:spPr>
        <p:txBody>
          <a:bodyPr wrap="square">
            <a:spAutoFit/>
          </a:bodyPr>
          <a:lstStyle/>
          <a:p>
            <a:r>
              <a:rPr lang="en-US" sz="2800" dirty="0">
                <a:effectLst/>
                <a:ea typeface="Arial" panose="020B0604020202020204" pitchFamily="34" charset="0"/>
              </a:rPr>
              <a:t>Are you ready for the big time? Woodworking in a full woodshop? This course is for students new to woodwork that are ready to step up to tools and processes used in grade 9 woodworking. </a:t>
            </a:r>
            <a:r>
              <a:rPr lang="en-US" sz="2800" dirty="0">
                <a:effectLst/>
                <a:ea typeface="Times New Roman" panose="02020603050405020304" pitchFamily="18" charset="0"/>
              </a:rPr>
              <a:t>It will include both traditional and innovative woodworking techniques using the latest CNC technology. Students will learn the safe operation of power equipment and produce practical and decorative projects. Students will add their own design input to Instructor guided projects. Projects will include CNC Laser (computer designed) engraving projects. Projects in the past have included step-stools, bookshelves, name plaques, phone speakers and wooden toys.</a:t>
            </a:r>
            <a:endParaRPr lang="en-CA" sz="2800" dirty="0"/>
          </a:p>
        </p:txBody>
      </p:sp>
    </p:spTree>
    <p:extLst>
      <p:ext uri="{BB962C8B-B14F-4D97-AF65-F5344CB8AC3E}">
        <p14:creationId xmlns:p14="http://schemas.microsoft.com/office/powerpoint/2010/main" val="232385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1" name="Group 1030">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32"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1033"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1034"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1035"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1036"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1037"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useBgFill="1">
        <p:nvSpPr>
          <p:cNvPr id="1052" name="Rectangle 1038">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eddings in Armstrong">
            <a:extLst>
              <a:ext uri="{FF2B5EF4-FFF2-40B4-BE49-F238E27FC236}">
                <a16:creationId xmlns:a16="http://schemas.microsoft.com/office/drawing/2014/main" id="{10294C22-208B-7CE0-CF2C-0849781E82F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2928401" y="1380068"/>
            <a:ext cx="8574622" cy="2616199"/>
          </a:xfrm>
        </p:spPr>
        <p:txBody>
          <a:bodyPr vert="horz" lIns="91440" tIns="45720" rIns="91440" bIns="45720" rtlCol="0" anchor="b">
            <a:normAutofit/>
          </a:bodyPr>
          <a:lstStyle/>
          <a:p>
            <a:pPr algn="r">
              <a:lnSpc>
                <a:spcPct val="90000"/>
              </a:lnSpc>
            </a:pPr>
            <a:r>
              <a:rPr lang="en-US" sz="5100" dirty="0"/>
              <a:t>Welcome to the traditional unceded lands of the Secwepemc and Sylix people</a:t>
            </a:r>
          </a:p>
        </p:txBody>
      </p:sp>
    </p:spTree>
    <p:extLst>
      <p:ext uri="{BB962C8B-B14F-4D97-AF65-F5344CB8AC3E}">
        <p14:creationId xmlns:p14="http://schemas.microsoft.com/office/powerpoint/2010/main" val="15340879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270771"/>
            <a:ext cx="9161587" cy="876670"/>
          </a:xfrm>
        </p:spPr>
        <p:txBody>
          <a:bodyPr>
            <a:noAutofit/>
          </a:bodyPr>
          <a:lstStyle/>
          <a:p>
            <a:r>
              <a:rPr lang="en-CA" sz="7200" dirty="0"/>
              <a:t>Dance 9 </a:t>
            </a:r>
            <a:r>
              <a:rPr lang="en-CA" sz="3200" dirty="0"/>
              <a:t>(Arts)</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11247562" y="5875553"/>
            <a:ext cx="734888" cy="960212"/>
          </a:xfrm>
          <a:prstGeom prst="rect">
            <a:avLst/>
          </a:prstGeom>
        </p:spPr>
      </p:pic>
      <p:sp>
        <p:nvSpPr>
          <p:cNvPr id="7" name="TextBox 6">
            <a:extLst>
              <a:ext uri="{FF2B5EF4-FFF2-40B4-BE49-F238E27FC236}">
                <a16:creationId xmlns:a16="http://schemas.microsoft.com/office/drawing/2014/main" id="{B958236E-F835-AD64-02A1-C14DD62DA1D7}"/>
              </a:ext>
            </a:extLst>
          </p:cNvPr>
          <p:cNvSpPr txBox="1"/>
          <p:nvPr/>
        </p:nvSpPr>
        <p:spPr>
          <a:xfrm>
            <a:off x="1573088" y="1322774"/>
            <a:ext cx="10527834" cy="4600298"/>
          </a:xfrm>
          <a:prstGeom prst="rect">
            <a:avLst/>
          </a:prstGeom>
          <a:noFill/>
        </p:spPr>
        <p:txBody>
          <a:bodyPr wrap="square">
            <a:spAutoFit/>
          </a:bodyPr>
          <a:lstStyle/>
          <a:p>
            <a:r>
              <a:rPr lang="en-US" sz="2400" dirty="0">
                <a:ea typeface="Times New Roman" panose="02020603050405020304" pitchFamily="18" charset="0"/>
              </a:rPr>
              <a:t>Dance 9 is a </a:t>
            </a:r>
            <a:r>
              <a:rPr lang="en-US" sz="2400" dirty="0">
                <a:effectLst/>
                <a:ea typeface="Times New Roman" panose="02020603050405020304" pitchFamily="18" charset="0"/>
              </a:rPr>
              <a:t>physically demanding, activity-based courses that emphasize individual growth of skills while prioritizing a teamwork environment. Come learn a fun new skill or refine your skills, while improving your fitness and flexibility levels while dancing to fun music with your friends!  Dance 9 includes four main components:</a:t>
            </a:r>
            <a:endParaRPr lang="en-CA" sz="2400" dirty="0">
              <a:effectLst/>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400" dirty="0">
                <a:effectLst/>
                <a:ea typeface="Times New Roman" panose="02020603050405020304" pitchFamily="18" charset="0"/>
              </a:rPr>
              <a:t>Technical skills and choreography training in jazz, hip hop, musical theatre, tap, modern/contemporary, lyrical, and partner dance genres</a:t>
            </a:r>
            <a:endParaRPr lang="en-CA" sz="2400" dirty="0">
              <a:effectLst/>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400" dirty="0">
                <a:effectLst/>
                <a:ea typeface="Times New Roman" panose="02020603050405020304" pitchFamily="18" charset="0"/>
              </a:rPr>
              <a:t>Cardio, strength, and flexibility training</a:t>
            </a:r>
            <a:endParaRPr lang="en-CA" sz="2400" dirty="0">
              <a:effectLst/>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400" dirty="0">
                <a:effectLst/>
                <a:ea typeface="Times New Roman" panose="02020603050405020304" pitchFamily="18" charset="0"/>
              </a:rPr>
              <a:t>Dance composition (how to choreograph) based on the fundamental elements of dance</a:t>
            </a:r>
            <a:endParaRPr lang="en-CA" sz="2400" dirty="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400" dirty="0">
                <a:effectLst/>
                <a:ea typeface="Times New Roman" panose="02020603050405020304" pitchFamily="18" charset="0"/>
              </a:rPr>
              <a:t>Final public performance in the semester-end dance gala show – mandatory!</a:t>
            </a:r>
            <a:endParaRPr lang="en-CA" sz="2400" dirty="0"/>
          </a:p>
        </p:txBody>
      </p:sp>
    </p:spTree>
    <p:extLst>
      <p:ext uri="{BB962C8B-B14F-4D97-AF65-F5344CB8AC3E}">
        <p14:creationId xmlns:p14="http://schemas.microsoft.com/office/powerpoint/2010/main" val="136660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Drama 9 </a:t>
            </a:r>
            <a:r>
              <a:rPr lang="en-CA" sz="3200" dirty="0"/>
              <a:t>(Arts)</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1F30B556-D5BE-FFF3-D898-55C51A2589C4}"/>
              </a:ext>
            </a:extLst>
          </p:cNvPr>
          <p:cNvSpPr txBox="1"/>
          <p:nvPr/>
        </p:nvSpPr>
        <p:spPr>
          <a:xfrm>
            <a:off x="1573088" y="1896790"/>
            <a:ext cx="10409362" cy="3108543"/>
          </a:xfrm>
          <a:prstGeom prst="rect">
            <a:avLst/>
          </a:prstGeom>
          <a:noFill/>
        </p:spPr>
        <p:txBody>
          <a:bodyPr wrap="square">
            <a:spAutoFit/>
          </a:bodyPr>
          <a:lstStyle/>
          <a:p>
            <a:r>
              <a:rPr lang="en-US" sz="2800" dirty="0">
                <a:effectLst/>
                <a:ea typeface="Times New Roman" panose="02020603050405020304" pitchFamily="18" charset="0"/>
              </a:rPr>
              <a:t>Drama provides students with opportunities to explore human experiences through character and situations. All drama students are required to actively participate, collaborate with others, and demonstrate personal commitment. Drama is a fun and creative way to express ideas, emotions, stories, and characterizations through games, improvisation, skits, monologues, plays, performances, and skill and team building exercises.</a:t>
            </a:r>
            <a:endParaRPr lang="en-CA" sz="2800" dirty="0"/>
          </a:p>
        </p:txBody>
      </p:sp>
    </p:spTree>
    <p:extLst>
      <p:ext uri="{BB962C8B-B14F-4D97-AF65-F5344CB8AC3E}">
        <p14:creationId xmlns:p14="http://schemas.microsoft.com/office/powerpoint/2010/main" val="36032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Concert Band 9 </a:t>
            </a:r>
            <a:r>
              <a:rPr lang="en-CA" sz="3200" dirty="0"/>
              <a:t>(Arts)</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C24A2687-D439-7CB8-F205-964E512E58F2}"/>
              </a:ext>
            </a:extLst>
          </p:cNvPr>
          <p:cNvSpPr txBox="1"/>
          <p:nvPr/>
        </p:nvSpPr>
        <p:spPr>
          <a:xfrm>
            <a:off x="1409700" y="1763696"/>
            <a:ext cx="10610850" cy="2246769"/>
          </a:xfrm>
          <a:prstGeom prst="rect">
            <a:avLst/>
          </a:prstGeom>
          <a:noFill/>
        </p:spPr>
        <p:txBody>
          <a:bodyPr wrap="square">
            <a:spAutoFit/>
          </a:bodyPr>
          <a:lstStyle/>
          <a:p>
            <a:r>
              <a:rPr lang="en-US" sz="2800" dirty="0">
                <a:effectLst/>
                <a:latin typeface="Calibri" panose="020F0502020204030204" pitchFamily="34" charset="0"/>
                <a:ea typeface="Times New Roman" panose="02020603050405020304" pitchFamily="18" charset="0"/>
              </a:rPr>
              <a:t>This course is for any Grade 8 students interested in learning an instrument and being part of a band. There will be emphasis on technical development, tuning and intonation, and balance. Students will work on performance skills as a team. Students who missed band in Grade 8 are welcome to sign up for this course. The more the merrier!</a:t>
            </a:r>
            <a:endParaRPr lang="en-CA" sz="2800" dirty="0"/>
          </a:p>
        </p:txBody>
      </p:sp>
    </p:spTree>
    <p:extLst>
      <p:ext uri="{BB962C8B-B14F-4D97-AF65-F5344CB8AC3E}">
        <p14:creationId xmlns:p14="http://schemas.microsoft.com/office/powerpoint/2010/main" val="4119648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83208"/>
            <a:ext cx="9161587" cy="876670"/>
          </a:xfrm>
        </p:spPr>
        <p:txBody>
          <a:bodyPr>
            <a:noAutofit/>
          </a:bodyPr>
          <a:lstStyle/>
          <a:p>
            <a:r>
              <a:rPr lang="en-CA" sz="7200" dirty="0"/>
              <a:t>Choir/Guitars 9 </a:t>
            </a:r>
            <a:r>
              <a:rPr lang="en-CA" sz="3200" dirty="0"/>
              <a:t>(Arts)</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8" name="TextBox 7">
            <a:extLst>
              <a:ext uri="{FF2B5EF4-FFF2-40B4-BE49-F238E27FC236}">
                <a16:creationId xmlns:a16="http://schemas.microsoft.com/office/drawing/2014/main" id="{0C20F40A-F8C5-3A5A-27C8-C0929DDD71B9}"/>
              </a:ext>
            </a:extLst>
          </p:cNvPr>
          <p:cNvSpPr txBox="1"/>
          <p:nvPr/>
        </p:nvSpPr>
        <p:spPr>
          <a:xfrm>
            <a:off x="1792442" y="1763696"/>
            <a:ext cx="9701553" cy="3816429"/>
          </a:xfrm>
          <a:prstGeom prst="rect">
            <a:avLst/>
          </a:prstGeom>
          <a:noFill/>
        </p:spPr>
        <p:txBody>
          <a:bodyPr wrap="square">
            <a:spAutoFit/>
          </a:bodyPr>
          <a:lstStyle/>
          <a:p>
            <a:r>
              <a:rPr lang="en-US" sz="2800" dirty="0">
                <a:effectLst/>
                <a:latin typeface="Calibri" panose="020F0502020204030204" pitchFamily="34" charset="0"/>
                <a:ea typeface="Times New Roman" panose="02020603050405020304" pitchFamily="18" charset="0"/>
              </a:rPr>
              <a:t>Choir and Guitars is a course for those who like to sing and perform in a group setting. The purpose of this course is for singers and beginner guitarists to explore many genres and realms of music. Groups will perform at occasions and venues appropriate to their level. There will be opportunities to sing and/or play guitar in small or larger groups. This course will explore music that is both old and new with student input. There is no prerequisite for this course. </a:t>
            </a:r>
            <a:br>
              <a:rPr lang="en-US" sz="1800" dirty="0">
                <a:effectLst/>
                <a:latin typeface="Calibri" panose="020F0502020204030204" pitchFamily="34" charset="0"/>
                <a:ea typeface="Times New Roman" panose="02020603050405020304" pitchFamily="18" charset="0"/>
              </a:rPr>
            </a:br>
            <a:endParaRPr lang="en-CA" dirty="0"/>
          </a:p>
        </p:txBody>
      </p:sp>
    </p:spTree>
    <p:extLst>
      <p:ext uri="{BB962C8B-B14F-4D97-AF65-F5344CB8AC3E}">
        <p14:creationId xmlns:p14="http://schemas.microsoft.com/office/powerpoint/2010/main" val="1673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Visual Art 9 </a:t>
            </a:r>
            <a:r>
              <a:rPr lang="en-CA" sz="3200" dirty="0"/>
              <a:t>(Arts)</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47EDB16E-D8BA-F5B8-CBF2-024D27A5D848}"/>
              </a:ext>
            </a:extLst>
          </p:cNvPr>
          <p:cNvSpPr txBox="1"/>
          <p:nvPr/>
        </p:nvSpPr>
        <p:spPr>
          <a:xfrm>
            <a:off x="1476375" y="1892684"/>
            <a:ext cx="10534650" cy="2677656"/>
          </a:xfrm>
          <a:prstGeom prst="rect">
            <a:avLst/>
          </a:prstGeom>
          <a:noFill/>
        </p:spPr>
        <p:txBody>
          <a:bodyPr wrap="square">
            <a:spAutoFit/>
          </a:bodyPr>
          <a:lstStyle/>
          <a:p>
            <a:r>
              <a:rPr lang="en-US" sz="2800" dirty="0">
                <a:effectLst/>
                <a:ea typeface="Times New Roman" panose="02020603050405020304" pitchFamily="18" charset="0"/>
              </a:rPr>
              <a:t>Visual Art 9 introduces grade 9 students to both two-dimensional and three-dimensional art forms. Students will explore drawing, painting, ceramics, sculpture, printmaking, and mixed media in an active, “hands on” environment. This course will provide a solid foundation in visual arts and will prepare grade 9 students for Studio Arts 2D 10 or Studio Arts 3D 10.</a:t>
            </a:r>
            <a:endParaRPr lang="en-CA" sz="2800" dirty="0"/>
          </a:p>
        </p:txBody>
      </p:sp>
    </p:spTree>
    <p:extLst>
      <p:ext uri="{BB962C8B-B14F-4D97-AF65-F5344CB8AC3E}">
        <p14:creationId xmlns:p14="http://schemas.microsoft.com/office/powerpoint/2010/main" val="331193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01157" y="10948"/>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678049" y="221866"/>
            <a:ext cx="9161587" cy="876670"/>
          </a:xfrm>
        </p:spPr>
        <p:txBody>
          <a:bodyPr>
            <a:noAutofit/>
          </a:bodyPr>
          <a:lstStyle/>
          <a:p>
            <a:r>
              <a:rPr lang="en-CA" sz="7200" dirty="0"/>
              <a:t>Hockey Academy</a:t>
            </a:r>
            <a:endParaRPr lang="en-CA" sz="3200" dirty="0"/>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6" y="5600768"/>
            <a:ext cx="962210" cy="1257232"/>
          </a:xfrm>
          <a:prstGeom prst="rect">
            <a:avLst/>
          </a:prstGeom>
        </p:spPr>
      </p:pic>
      <p:sp>
        <p:nvSpPr>
          <p:cNvPr id="7" name="TextBox 6">
            <a:extLst>
              <a:ext uri="{FF2B5EF4-FFF2-40B4-BE49-F238E27FC236}">
                <a16:creationId xmlns:a16="http://schemas.microsoft.com/office/drawing/2014/main" id="{47EDB16E-D8BA-F5B8-CBF2-024D27A5D848}"/>
              </a:ext>
            </a:extLst>
          </p:cNvPr>
          <p:cNvSpPr txBox="1"/>
          <p:nvPr/>
        </p:nvSpPr>
        <p:spPr>
          <a:xfrm>
            <a:off x="1548517" y="1155837"/>
            <a:ext cx="10534650" cy="5262979"/>
          </a:xfrm>
          <a:prstGeom prst="rect">
            <a:avLst/>
          </a:prstGeom>
          <a:noFill/>
        </p:spPr>
        <p:txBody>
          <a:bodyPr wrap="square">
            <a:spAutoFit/>
          </a:bodyPr>
          <a:lstStyle/>
          <a:p>
            <a:pPr marL="457200" indent="-457200">
              <a:buClr>
                <a:srgbClr val="C00000"/>
              </a:buClr>
              <a:buSzPct val="120000"/>
              <a:buFont typeface="Arial" panose="020B0604020202020204" pitchFamily="34" charset="0"/>
              <a:buChar char="•"/>
            </a:pPr>
            <a:r>
              <a:rPr lang="en-US" sz="2800" dirty="0"/>
              <a:t>This program of choice is offered to any students in Grades 9-12, and involves enrolling in two courses (PHE-09 and Hockey Academy 9). </a:t>
            </a:r>
          </a:p>
          <a:p>
            <a:pPr marL="457200" indent="-457200">
              <a:buClr>
                <a:srgbClr val="C00000"/>
              </a:buClr>
              <a:buSzPct val="120000"/>
              <a:buFont typeface="Arial" panose="020B0604020202020204" pitchFamily="34" charset="0"/>
              <a:buChar char="•"/>
            </a:pPr>
            <a:r>
              <a:rPr lang="en-US" sz="2800" dirty="0"/>
              <a:t>Please be aware that there is a cost of roughly $450 per student. Students may select this program when completing course selection and then contact the school to arrange payment.  </a:t>
            </a:r>
          </a:p>
          <a:p>
            <a:pPr marL="457200" indent="-457200">
              <a:buClr>
                <a:srgbClr val="C00000"/>
              </a:buClr>
              <a:buSzPct val="120000"/>
              <a:buFont typeface="Arial" panose="020B0604020202020204" pitchFamily="34" charset="0"/>
              <a:buChar char="•"/>
            </a:pPr>
            <a:r>
              <a:rPr lang="en-US" sz="2800" dirty="0"/>
              <a:t>The program is offered inside the regular school day and within the school timetable and will include at least two sessions a week on ice at Sunbelt Arena, as well as tactical training, fitness, nutrition, leadership, and mentorship components that will occur off ice during the school day. </a:t>
            </a:r>
            <a:endParaRPr lang="en-CA" sz="2800" dirty="0"/>
          </a:p>
          <a:p>
            <a:endParaRPr lang="en-CA" sz="2800" dirty="0"/>
          </a:p>
        </p:txBody>
      </p:sp>
    </p:spTree>
    <p:extLst>
      <p:ext uri="{BB962C8B-B14F-4D97-AF65-F5344CB8AC3E}">
        <p14:creationId xmlns:p14="http://schemas.microsoft.com/office/powerpoint/2010/main" val="344720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rmAutofit/>
          </a:bodyPr>
          <a:lstStyle/>
          <a:p>
            <a:r>
              <a:rPr lang="en-CA" sz="4800" dirty="0"/>
              <a:t>Outside the timetable classes (OTT)</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10515320" y="5401882"/>
            <a:ext cx="1114425" cy="1456118"/>
          </a:xfrm>
          <a:prstGeom prst="rect">
            <a:avLst/>
          </a:prstGeom>
        </p:spPr>
      </p:pic>
      <p:sp>
        <p:nvSpPr>
          <p:cNvPr id="6" name="TextBox 5">
            <a:extLst>
              <a:ext uri="{FF2B5EF4-FFF2-40B4-BE49-F238E27FC236}">
                <a16:creationId xmlns:a16="http://schemas.microsoft.com/office/drawing/2014/main" id="{DAFFD57F-EF4B-99EE-CCB2-ED2710B12904}"/>
              </a:ext>
            </a:extLst>
          </p:cNvPr>
          <p:cNvSpPr txBox="1"/>
          <p:nvPr/>
        </p:nvSpPr>
        <p:spPr>
          <a:xfrm>
            <a:off x="1792442" y="1380307"/>
            <a:ext cx="9904258" cy="2246769"/>
          </a:xfrm>
          <a:prstGeom prst="rect">
            <a:avLst/>
          </a:prstGeom>
          <a:noFill/>
        </p:spPr>
        <p:txBody>
          <a:bodyPr wrap="square" rtlCol="0">
            <a:spAutoFit/>
          </a:bodyPr>
          <a:lstStyle/>
          <a:p>
            <a:r>
              <a:rPr lang="en-CA" sz="2800" dirty="0"/>
              <a:t>Some courses at PVSS are offered outside the regular timetable.  This could be in the morning before school starts or after school.</a:t>
            </a:r>
          </a:p>
          <a:p>
            <a:endParaRPr lang="en-CA" sz="2800" dirty="0"/>
          </a:p>
          <a:p>
            <a:r>
              <a:rPr lang="en-CA" sz="2800" dirty="0"/>
              <a:t>Students may select OTT classes as a 9</a:t>
            </a:r>
            <a:r>
              <a:rPr lang="en-CA" sz="2800" baseline="30000" dirty="0"/>
              <a:t>th</a:t>
            </a:r>
            <a:r>
              <a:rPr lang="en-CA" sz="2800" dirty="0"/>
              <a:t> class and will be responsible to get to class without a bus.</a:t>
            </a:r>
          </a:p>
        </p:txBody>
      </p:sp>
      <p:pic>
        <p:nvPicPr>
          <p:cNvPr id="7" name="Picture 6">
            <a:extLst>
              <a:ext uri="{FF2B5EF4-FFF2-40B4-BE49-F238E27FC236}">
                <a16:creationId xmlns:a16="http://schemas.microsoft.com/office/drawing/2014/main" id="{11567169-FF16-8862-89DA-969D21FA91FB}"/>
              </a:ext>
            </a:extLst>
          </p:cNvPr>
          <p:cNvPicPr>
            <a:picLocks noChangeAspect="1"/>
          </p:cNvPicPr>
          <p:nvPr/>
        </p:nvPicPr>
        <p:blipFill rotWithShape="1">
          <a:blip r:embed="rId5"/>
          <a:srcRect t="1036" b="54290"/>
          <a:stretch/>
        </p:blipFill>
        <p:spPr>
          <a:xfrm>
            <a:off x="2711502" y="3684609"/>
            <a:ext cx="6884758" cy="2969572"/>
          </a:xfrm>
          <a:prstGeom prst="rect">
            <a:avLst/>
          </a:prstGeom>
        </p:spPr>
      </p:pic>
    </p:spTree>
    <p:extLst>
      <p:ext uri="{BB962C8B-B14F-4D97-AF65-F5344CB8AC3E}">
        <p14:creationId xmlns:p14="http://schemas.microsoft.com/office/powerpoint/2010/main" val="42518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Jr. Jazz Band </a:t>
            </a:r>
            <a:r>
              <a:rPr lang="en-CA" dirty="0">
                <a:solidFill>
                  <a:srgbClr val="C00000"/>
                </a:solidFill>
              </a:rPr>
              <a:t>(OTT)</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E966404E-385C-7102-BD47-224A29753100}"/>
              </a:ext>
            </a:extLst>
          </p:cNvPr>
          <p:cNvSpPr txBox="1"/>
          <p:nvPr/>
        </p:nvSpPr>
        <p:spPr>
          <a:xfrm>
            <a:off x="1487010" y="1627133"/>
            <a:ext cx="10444578" cy="2677656"/>
          </a:xfrm>
          <a:prstGeom prst="rect">
            <a:avLst/>
          </a:prstGeom>
          <a:noFill/>
        </p:spPr>
        <p:txBody>
          <a:bodyPr wrap="square">
            <a:spAutoFit/>
          </a:bodyPr>
          <a:lstStyle/>
          <a:p>
            <a:pPr>
              <a:tabLst>
                <a:tab pos="228600" algn="l"/>
              </a:tabLst>
            </a:pPr>
            <a:r>
              <a:rPr lang="en-US" sz="2800" dirty="0">
                <a:effectLst/>
                <a:ea typeface="Times New Roman" panose="02020603050405020304" pitchFamily="18" charset="0"/>
              </a:rPr>
              <a:t>With Big Band instrumentation, this limited enrollment class focuses on Jazz music. This group requires professionalism and diligent practice of its members. Jazz improvisation, ensemble refinement, and independent rehearsal skills are some of the major areas of </a:t>
            </a:r>
            <a:r>
              <a:rPr lang="en-US" sz="2800" dirty="0">
                <a:ea typeface="Times New Roman" panose="02020603050405020304" pitchFamily="18" charset="0"/>
              </a:rPr>
              <a:t>focus</a:t>
            </a:r>
            <a:r>
              <a:rPr lang="en-US" sz="2800" dirty="0">
                <a:effectLst/>
                <a:ea typeface="Times New Roman" panose="02020603050405020304" pitchFamily="18" charset="0"/>
              </a:rPr>
              <a:t>. </a:t>
            </a:r>
          </a:p>
          <a:p>
            <a:pPr>
              <a:tabLst>
                <a:tab pos="228600" algn="l"/>
              </a:tabLst>
            </a:pPr>
            <a:endParaRPr lang="en-US" sz="2800" dirty="0">
              <a:ea typeface="Times New Roman" panose="02020603050405020304" pitchFamily="18" charset="0"/>
            </a:endParaRPr>
          </a:p>
          <a:p>
            <a:pPr>
              <a:tabLst>
                <a:tab pos="228600" algn="l"/>
              </a:tabLst>
            </a:pPr>
            <a:r>
              <a:rPr lang="en-US" sz="2800" dirty="0">
                <a:effectLst/>
                <a:ea typeface="Times New Roman" panose="02020603050405020304" pitchFamily="18" charset="0"/>
              </a:rPr>
              <a:t>Prerequisite: permission of the teacher for grade 9s</a:t>
            </a:r>
            <a:endParaRPr lang="en-CA" sz="2800" dirty="0">
              <a:effectLst/>
              <a:ea typeface="Times New Roman" panose="02020603050405020304" pitchFamily="18" charset="0"/>
            </a:endParaRPr>
          </a:p>
        </p:txBody>
      </p:sp>
    </p:spTree>
    <p:extLst>
      <p:ext uri="{BB962C8B-B14F-4D97-AF65-F5344CB8AC3E}">
        <p14:creationId xmlns:p14="http://schemas.microsoft.com/office/powerpoint/2010/main" val="798109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Blues Band 9-12 </a:t>
            </a:r>
            <a:r>
              <a:rPr lang="en-CA" dirty="0">
                <a:solidFill>
                  <a:srgbClr val="C00000"/>
                </a:solidFill>
              </a:rPr>
              <a:t>(OTT)</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60855884-F59C-C7F1-074B-59534B3F0DC0}"/>
              </a:ext>
            </a:extLst>
          </p:cNvPr>
          <p:cNvPicPr>
            <a:picLocks noChangeAspect="1"/>
          </p:cNvPicPr>
          <p:nvPr/>
        </p:nvPicPr>
        <p:blipFill rotWithShape="1">
          <a:blip r:embed="rId4"/>
          <a:srcRect t="12682"/>
          <a:stretch/>
        </p:blipFill>
        <p:spPr>
          <a:xfrm>
            <a:off x="9877425" y="5401882"/>
            <a:ext cx="1114425" cy="1456118"/>
          </a:xfrm>
          <a:prstGeom prst="rect">
            <a:avLst/>
          </a:prstGeom>
        </p:spPr>
      </p:pic>
      <p:sp>
        <p:nvSpPr>
          <p:cNvPr id="7" name="TextBox 6">
            <a:extLst>
              <a:ext uri="{FF2B5EF4-FFF2-40B4-BE49-F238E27FC236}">
                <a16:creationId xmlns:a16="http://schemas.microsoft.com/office/drawing/2014/main" id="{EAFDE908-832B-BA28-8C0E-29C3E7E2A15F}"/>
              </a:ext>
            </a:extLst>
          </p:cNvPr>
          <p:cNvSpPr txBox="1"/>
          <p:nvPr/>
        </p:nvSpPr>
        <p:spPr>
          <a:xfrm>
            <a:off x="1353845" y="1056584"/>
            <a:ext cx="10622132" cy="4247317"/>
          </a:xfrm>
          <a:prstGeom prst="rect">
            <a:avLst/>
          </a:prstGeom>
          <a:noFill/>
        </p:spPr>
        <p:txBody>
          <a:bodyPr wrap="square">
            <a:spAutoFit/>
          </a:bodyPr>
          <a:lstStyle/>
          <a:p>
            <a:br>
              <a:rPr lang="en-US" sz="1800" dirty="0">
                <a:effectLst/>
                <a:latin typeface="Arial" panose="020B0604020202020204" pitchFamily="34" charset="0"/>
                <a:ea typeface="Times New Roman" panose="02020603050405020304" pitchFamily="18" charset="0"/>
              </a:rPr>
            </a:br>
            <a:r>
              <a:rPr lang="en-US" sz="2800" dirty="0">
                <a:effectLst/>
                <a:latin typeface="Arial" panose="020B0604020202020204" pitchFamily="34" charset="0"/>
                <a:ea typeface="Times New Roman" panose="02020603050405020304" pitchFamily="18" charset="0"/>
              </a:rPr>
              <a:t>This course exists to provide guidance to and structure for a student-led musical group. Students will have regular rehearsals and be expected to prepare for, plan, book and perform at occasions and venues appropriate to their genre. The teacher will support these activities with guidance, instruction, facilities, and equipment as necessary. Most students taking this course will play in genres involving the key elements of </a:t>
            </a:r>
            <a:r>
              <a:rPr lang="en-US" sz="2800" dirty="0">
                <a:latin typeface="Arial" panose="020B0604020202020204" pitchFamily="34" charset="0"/>
                <a:ea typeface="Times New Roman" panose="02020603050405020304" pitchFamily="18" charset="0"/>
              </a:rPr>
              <a:t>Pop, Rock and Jazz</a:t>
            </a:r>
            <a:r>
              <a:rPr lang="en-US" sz="2800" dirty="0">
                <a:effectLst/>
                <a:latin typeface="Arial" panose="020B0604020202020204" pitchFamily="34" charset="0"/>
                <a:ea typeface="Times New Roman" panose="02020603050405020304" pitchFamily="18" charset="0"/>
              </a:rPr>
              <a:t>. </a:t>
            </a:r>
            <a:endParaRPr lang="en-US" sz="2800" dirty="0">
              <a:latin typeface="Arial" panose="020B0604020202020204" pitchFamily="34" charset="0"/>
            </a:endParaRPr>
          </a:p>
          <a:p>
            <a:endParaRPr lang="en-US" sz="2800" dirty="0">
              <a:effectLst/>
              <a:latin typeface="Arial" panose="020B0604020202020204" pitchFamily="34" charset="0"/>
              <a:ea typeface="Times New Roman" panose="02020603050405020304" pitchFamily="18" charset="0"/>
            </a:endParaRPr>
          </a:p>
          <a:p>
            <a:r>
              <a:rPr lang="en-US" sz="2800" dirty="0">
                <a:effectLst/>
                <a:latin typeface="Arial" panose="020B0604020202020204" pitchFamily="34" charset="0"/>
                <a:ea typeface="Times New Roman" panose="02020603050405020304" pitchFamily="18" charset="0"/>
              </a:rPr>
              <a:t>Prerequisite: permission of the teacher</a:t>
            </a:r>
            <a:endParaRPr lang="en-CA" sz="2800" dirty="0"/>
          </a:p>
        </p:txBody>
      </p:sp>
    </p:spTree>
    <p:extLst>
      <p:ext uri="{BB962C8B-B14F-4D97-AF65-F5344CB8AC3E}">
        <p14:creationId xmlns:p14="http://schemas.microsoft.com/office/powerpoint/2010/main" val="30751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141745"/>
            <a:ext cx="9161587" cy="876670"/>
          </a:xfrm>
        </p:spPr>
        <p:txBody>
          <a:bodyPr>
            <a:noAutofit/>
          </a:bodyPr>
          <a:lstStyle/>
          <a:p>
            <a:r>
              <a:rPr lang="en-CA" sz="7200" dirty="0"/>
              <a:t>Timeline</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7" name="TextBox 6">
            <a:extLst>
              <a:ext uri="{FF2B5EF4-FFF2-40B4-BE49-F238E27FC236}">
                <a16:creationId xmlns:a16="http://schemas.microsoft.com/office/drawing/2014/main" id="{2EF1D616-1BB1-B40D-C027-36C189B9667C}"/>
              </a:ext>
            </a:extLst>
          </p:cNvPr>
          <p:cNvSpPr txBox="1"/>
          <p:nvPr/>
        </p:nvSpPr>
        <p:spPr>
          <a:xfrm>
            <a:off x="1573088" y="1302501"/>
            <a:ext cx="9539057" cy="4832092"/>
          </a:xfrm>
          <a:prstGeom prst="rect">
            <a:avLst/>
          </a:prstGeom>
          <a:noFill/>
        </p:spPr>
        <p:txBody>
          <a:bodyPr wrap="square">
            <a:spAutoFit/>
          </a:bodyPr>
          <a:lstStyle/>
          <a:p>
            <a:pPr marL="457200" indent="-457200">
              <a:buClr>
                <a:srgbClr val="C00000"/>
              </a:buClr>
              <a:buSzPct val="120000"/>
              <a:buFont typeface="Arial" panose="020B0604020202020204" pitchFamily="34" charset="0"/>
              <a:buChar char="•"/>
            </a:pPr>
            <a:r>
              <a:rPr lang="en-CA" sz="2800" dirty="0"/>
              <a:t>TODAY – We are here to talk to you about course selection (take your information and forms home)</a:t>
            </a:r>
          </a:p>
          <a:p>
            <a:pPr marL="457200" indent="-457200">
              <a:buClr>
                <a:srgbClr val="C00000"/>
              </a:buClr>
              <a:buSzPct val="120000"/>
              <a:buFont typeface="Arial" panose="020B0604020202020204" pitchFamily="34" charset="0"/>
              <a:buChar char="•"/>
            </a:pPr>
            <a:endParaRPr lang="en-CA" sz="2800" dirty="0"/>
          </a:p>
          <a:p>
            <a:pPr marL="457200" indent="-457200">
              <a:buClr>
                <a:srgbClr val="C00000"/>
              </a:buClr>
              <a:buSzPct val="120000"/>
              <a:buFont typeface="Arial" panose="020B0604020202020204" pitchFamily="34" charset="0"/>
              <a:buChar char="•"/>
            </a:pPr>
            <a:r>
              <a:rPr lang="en-CA" sz="2800" dirty="0"/>
              <a:t>February 26 – Parent Meeting at PVSS at 6:00pm  </a:t>
            </a:r>
          </a:p>
          <a:p>
            <a:pPr>
              <a:buClr>
                <a:srgbClr val="C00000"/>
              </a:buClr>
              <a:buSzPct val="120000"/>
            </a:pPr>
            <a:r>
              <a:rPr lang="en-CA" sz="2800" dirty="0"/>
              <a:t>       (Students welcome too!)</a:t>
            </a:r>
          </a:p>
          <a:p>
            <a:pPr>
              <a:buClr>
                <a:srgbClr val="C00000"/>
              </a:buClr>
              <a:buSzPct val="120000"/>
            </a:pPr>
            <a:endParaRPr lang="en-CA" sz="2800" dirty="0"/>
          </a:p>
          <a:p>
            <a:pPr marL="457200" indent="-457200">
              <a:buClr>
                <a:srgbClr val="C00000"/>
              </a:buClr>
              <a:buSzPct val="120000"/>
              <a:buFont typeface="Arial" panose="020B0604020202020204" pitchFamily="34" charset="0"/>
              <a:buChar char="•"/>
            </a:pPr>
            <a:r>
              <a:rPr lang="en-CA" sz="2800" dirty="0"/>
              <a:t>MARCH 7 – Deadline for returning forms to school</a:t>
            </a:r>
          </a:p>
          <a:p>
            <a:pPr>
              <a:buClr>
                <a:srgbClr val="C00000"/>
              </a:buClr>
              <a:buSzPct val="120000"/>
            </a:pPr>
            <a:endParaRPr lang="en-CA" sz="2800" dirty="0"/>
          </a:p>
          <a:p>
            <a:pPr marL="457200" indent="-457200">
              <a:buClr>
                <a:srgbClr val="C00000"/>
              </a:buClr>
              <a:buSzPct val="120000"/>
              <a:buFont typeface="Arial" panose="020B0604020202020204" pitchFamily="34" charset="0"/>
              <a:buChar char="•"/>
            </a:pPr>
            <a:r>
              <a:rPr lang="en-CA" sz="2800" dirty="0"/>
              <a:t>JUNE – Timetables handed out</a:t>
            </a:r>
          </a:p>
          <a:p>
            <a:pPr>
              <a:buClr>
                <a:srgbClr val="C00000"/>
              </a:buClr>
              <a:buSzPct val="120000"/>
            </a:pPr>
            <a:endParaRPr lang="en-CA" sz="2800" dirty="0"/>
          </a:p>
          <a:p>
            <a:pPr marL="457200" indent="-457200">
              <a:buClr>
                <a:srgbClr val="C00000"/>
              </a:buClr>
              <a:buSzPct val="120000"/>
              <a:buFont typeface="Arial" panose="020B0604020202020204" pitchFamily="34" charset="0"/>
              <a:buChar char="•"/>
            </a:pPr>
            <a:r>
              <a:rPr lang="en-CA" sz="2800" dirty="0"/>
              <a:t>JUNE – Contact the school to request any changes (email)</a:t>
            </a:r>
          </a:p>
        </p:txBody>
      </p:sp>
    </p:spTree>
    <p:extLst>
      <p:ext uri="{BB962C8B-B14F-4D97-AF65-F5344CB8AC3E}">
        <p14:creationId xmlns:p14="http://schemas.microsoft.com/office/powerpoint/2010/main" val="65436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5" name="Title 1">
            <a:extLst>
              <a:ext uri="{FF2B5EF4-FFF2-40B4-BE49-F238E27FC236}">
                <a16:creationId xmlns:a16="http://schemas.microsoft.com/office/drawing/2014/main" id="{F67B0036-1C55-BC96-9FA7-87532094177F}"/>
              </a:ext>
            </a:extLst>
          </p:cNvPr>
          <p:cNvSpPr txBox="1">
            <a:spLocks/>
          </p:cNvSpPr>
          <p:nvPr/>
        </p:nvSpPr>
        <p:spPr>
          <a:xfrm>
            <a:off x="2389312" y="312939"/>
            <a:ext cx="8229600" cy="1143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 Comparison</a:t>
            </a:r>
            <a:endParaRPr lang="en-CA" dirty="0"/>
          </a:p>
        </p:txBody>
      </p:sp>
      <p:sp>
        <p:nvSpPr>
          <p:cNvPr id="6" name="Text Placeholder 2">
            <a:extLst>
              <a:ext uri="{FF2B5EF4-FFF2-40B4-BE49-F238E27FC236}">
                <a16:creationId xmlns:a16="http://schemas.microsoft.com/office/drawing/2014/main" id="{B5E51643-5442-FA18-76D0-27C8EE615830}"/>
              </a:ext>
            </a:extLst>
          </p:cNvPr>
          <p:cNvSpPr txBox="1">
            <a:spLocks/>
          </p:cNvSpPr>
          <p:nvPr/>
        </p:nvSpPr>
        <p:spPr>
          <a:xfrm>
            <a:off x="2389312" y="1187434"/>
            <a:ext cx="3456291" cy="576262"/>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200" dirty="0"/>
              <a:t>Middle School</a:t>
            </a:r>
            <a:endParaRPr lang="en-CA" sz="3200" dirty="0"/>
          </a:p>
        </p:txBody>
      </p:sp>
      <p:sp>
        <p:nvSpPr>
          <p:cNvPr id="7" name="Text Placeholder 3">
            <a:extLst>
              <a:ext uri="{FF2B5EF4-FFF2-40B4-BE49-F238E27FC236}">
                <a16:creationId xmlns:a16="http://schemas.microsoft.com/office/drawing/2014/main" id="{51CB8AEC-E2F1-1B97-A6FA-7269909C6176}"/>
              </a:ext>
            </a:extLst>
          </p:cNvPr>
          <p:cNvSpPr txBox="1">
            <a:spLocks/>
          </p:cNvSpPr>
          <p:nvPr/>
        </p:nvSpPr>
        <p:spPr>
          <a:xfrm>
            <a:off x="7232520" y="1256249"/>
            <a:ext cx="3467806" cy="576262"/>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200" dirty="0"/>
              <a:t>High School</a:t>
            </a:r>
            <a:endParaRPr lang="en-CA" sz="3200" dirty="0"/>
          </a:p>
        </p:txBody>
      </p:sp>
      <p:sp>
        <p:nvSpPr>
          <p:cNvPr id="8" name="Content Placeholder 4">
            <a:extLst>
              <a:ext uri="{FF2B5EF4-FFF2-40B4-BE49-F238E27FC236}">
                <a16:creationId xmlns:a16="http://schemas.microsoft.com/office/drawing/2014/main" id="{DA6A6166-DCCB-54FD-551C-5B2C7057FA65}"/>
              </a:ext>
            </a:extLst>
          </p:cNvPr>
          <p:cNvSpPr txBox="1">
            <a:spLocks/>
          </p:cNvSpPr>
          <p:nvPr/>
        </p:nvSpPr>
        <p:spPr>
          <a:xfrm>
            <a:off x="2673332" y="1979353"/>
            <a:ext cx="4023360" cy="289171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t>CORE teacher(s)</a:t>
            </a:r>
          </a:p>
          <a:p>
            <a:r>
              <a:rPr lang="en-US" dirty="0"/>
              <a:t>Explorations teacher(s)</a:t>
            </a:r>
          </a:p>
          <a:p>
            <a:endParaRPr lang="en-US" dirty="0"/>
          </a:p>
          <a:p>
            <a:r>
              <a:rPr lang="en-US" dirty="0"/>
              <a:t>50-minute classes</a:t>
            </a:r>
          </a:p>
          <a:p>
            <a:r>
              <a:rPr lang="en-US" dirty="0"/>
              <a:t>Linear classes</a:t>
            </a:r>
          </a:p>
          <a:p>
            <a:endParaRPr lang="en-US" dirty="0"/>
          </a:p>
        </p:txBody>
      </p:sp>
      <p:sp>
        <p:nvSpPr>
          <p:cNvPr id="9" name="Content Placeholder 5">
            <a:extLst>
              <a:ext uri="{FF2B5EF4-FFF2-40B4-BE49-F238E27FC236}">
                <a16:creationId xmlns:a16="http://schemas.microsoft.com/office/drawing/2014/main" id="{4F0553E1-E3CD-F4E5-B03A-2322FB7B3531}"/>
              </a:ext>
            </a:extLst>
          </p:cNvPr>
          <p:cNvSpPr txBox="1">
            <a:spLocks/>
          </p:cNvSpPr>
          <p:nvPr/>
        </p:nvSpPr>
        <p:spPr>
          <a:xfrm>
            <a:off x="7506988" y="1979353"/>
            <a:ext cx="4023360" cy="372725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t>Academic teachers</a:t>
            </a:r>
          </a:p>
          <a:p>
            <a:r>
              <a:rPr lang="en-US" dirty="0"/>
              <a:t>Elective teachers</a:t>
            </a:r>
          </a:p>
          <a:p>
            <a:endParaRPr lang="en-US" dirty="0"/>
          </a:p>
          <a:p>
            <a:r>
              <a:rPr lang="en-US" dirty="0"/>
              <a:t>80-minute classes</a:t>
            </a:r>
          </a:p>
          <a:p>
            <a:r>
              <a:rPr lang="en-US" dirty="0"/>
              <a:t>Semester-based classes</a:t>
            </a:r>
          </a:p>
          <a:p>
            <a:pPr marL="118872" indent="0">
              <a:buFont typeface="Arial"/>
              <a:buNone/>
            </a:pPr>
            <a:r>
              <a:rPr lang="en-US" dirty="0"/>
              <a:t>    (few linear classes)</a:t>
            </a:r>
          </a:p>
          <a:p>
            <a:pPr>
              <a:buFont typeface="Arial"/>
              <a:buNone/>
            </a:pPr>
            <a:endParaRPr lang="en-CA" dirty="0"/>
          </a:p>
        </p:txBody>
      </p:sp>
      <p:sp>
        <p:nvSpPr>
          <p:cNvPr id="10" name="TextBox 9">
            <a:extLst>
              <a:ext uri="{FF2B5EF4-FFF2-40B4-BE49-F238E27FC236}">
                <a16:creationId xmlns:a16="http://schemas.microsoft.com/office/drawing/2014/main" id="{8B1C0CB3-2B24-AE33-8D8B-CD91EFDF40AA}"/>
              </a:ext>
            </a:extLst>
          </p:cNvPr>
          <p:cNvSpPr txBox="1"/>
          <p:nvPr/>
        </p:nvSpPr>
        <p:spPr>
          <a:xfrm>
            <a:off x="1889727" y="5292628"/>
            <a:ext cx="3456384" cy="1200329"/>
          </a:xfrm>
          <a:prstGeom prst="rect">
            <a:avLst/>
          </a:prstGeom>
          <a:noFill/>
        </p:spPr>
        <p:txBody>
          <a:bodyPr wrap="square" rtlCol="0">
            <a:spAutoFit/>
          </a:bodyPr>
          <a:lstStyle/>
          <a:p>
            <a:pPr algn="r"/>
            <a:r>
              <a:rPr lang="en-US" sz="2400" dirty="0">
                <a:solidFill>
                  <a:schemeClr val="accent1">
                    <a:lumMod val="75000"/>
                  </a:schemeClr>
                </a:solidFill>
              </a:rPr>
              <a:t>Responsibility… </a:t>
            </a:r>
          </a:p>
          <a:p>
            <a:pPr algn="r"/>
            <a:r>
              <a:rPr lang="en-US" sz="2400" dirty="0">
                <a:solidFill>
                  <a:schemeClr val="accent1">
                    <a:lumMod val="75000"/>
                  </a:schemeClr>
                </a:solidFill>
              </a:rPr>
              <a:t>Accountability…</a:t>
            </a:r>
          </a:p>
          <a:p>
            <a:pPr algn="r"/>
            <a:r>
              <a:rPr lang="en-US" sz="2400" dirty="0">
                <a:solidFill>
                  <a:schemeClr val="accent1">
                    <a:lumMod val="75000"/>
                  </a:schemeClr>
                </a:solidFill>
              </a:rPr>
              <a:t>Expectations…</a:t>
            </a:r>
          </a:p>
        </p:txBody>
      </p:sp>
      <p:sp>
        <p:nvSpPr>
          <p:cNvPr id="11" name="TextBox 10">
            <a:extLst>
              <a:ext uri="{FF2B5EF4-FFF2-40B4-BE49-F238E27FC236}">
                <a16:creationId xmlns:a16="http://schemas.microsoft.com/office/drawing/2014/main" id="{40E86166-C073-7CE4-4699-B3A6088B67A1}"/>
              </a:ext>
            </a:extLst>
          </p:cNvPr>
          <p:cNvSpPr txBox="1"/>
          <p:nvPr/>
        </p:nvSpPr>
        <p:spPr>
          <a:xfrm>
            <a:off x="7888433" y="5292628"/>
            <a:ext cx="4032448" cy="1200329"/>
          </a:xfrm>
          <a:prstGeom prst="rect">
            <a:avLst/>
          </a:prstGeom>
          <a:noFill/>
        </p:spPr>
        <p:txBody>
          <a:bodyPr wrap="square" rtlCol="0">
            <a:spAutoFit/>
          </a:bodyPr>
          <a:lstStyle/>
          <a:p>
            <a:r>
              <a:rPr lang="en-US" sz="2400" dirty="0">
                <a:solidFill>
                  <a:schemeClr val="accent1">
                    <a:lumMod val="75000"/>
                  </a:schemeClr>
                </a:solidFill>
              </a:rPr>
              <a:t>Transitioning from </a:t>
            </a:r>
          </a:p>
          <a:p>
            <a:r>
              <a:rPr lang="en-US" sz="2400" b="1" dirty="0">
                <a:solidFill>
                  <a:schemeClr val="accent1">
                    <a:lumMod val="75000"/>
                  </a:schemeClr>
                </a:solidFill>
              </a:rPr>
              <a:t>Adult Monitored</a:t>
            </a:r>
            <a:r>
              <a:rPr lang="en-US" sz="2400" dirty="0">
                <a:solidFill>
                  <a:schemeClr val="accent1">
                    <a:lumMod val="75000"/>
                  </a:schemeClr>
                </a:solidFill>
              </a:rPr>
              <a:t>… </a:t>
            </a:r>
          </a:p>
          <a:p>
            <a:r>
              <a:rPr lang="en-US" sz="2400" dirty="0">
                <a:solidFill>
                  <a:schemeClr val="accent1">
                    <a:lumMod val="75000"/>
                  </a:schemeClr>
                </a:solidFill>
              </a:rPr>
              <a:t>to </a:t>
            </a:r>
            <a:r>
              <a:rPr lang="en-US" sz="2400" b="1" dirty="0">
                <a:solidFill>
                  <a:schemeClr val="accent1">
                    <a:lumMod val="75000"/>
                  </a:schemeClr>
                </a:solidFill>
              </a:rPr>
              <a:t>Student Managed</a:t>
            </a:r>
            <a:endParaRPr lang="en-CA" sz="2400" b="1" dirty="0">
              <a:solidFill>
                <a:schemeClr val="accent1">
                  <a:lumMod val="75000"/>
                </a:schemeClr>
              </a:solidFill>
            </a:endParaRPr>
          </a:p>
        </p:txBody>
      </p:sp>
      <p:pic>
        <p:nvPicPr>
          <p:cNvPr id="12" name="Picture 2" descr="10-103711_image-doodle-arrow-clip-art.png (920×914)">
            <a:extLst>
              <a:ext uri="{FF2B5EF4-FFF2-40B4-BE49-F238E27FC236}">
                <a16:creationId xmlns:a16="http://schemas.microsoft.com/office/drawing/2014/main" id="{C85BEB46-D5A5-C221-C32A-9A9A15250E3E}"/>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3939" b="89825" l="5109" r="97174"/>
                    </a14:imgEffect>
                  </a14:imgLayer>
                </a14:imgProps>
              </a:ext>
              <a:ext uri="{28A0092B-C50C-407E-A947-70E740481C1C}">
                <a14:useLocalDpi xmlns:a14="http://schemas.microsoft.com/office/drawing/2010/main" val="0"/>
              </a:ext>
            </a:extLst>
          </a:blip>
          <a:srcRect/>
          <a:stretch>
            <a:fillRect/>
          </a:stretch>
        </p:blipFill>
        <p:spPr bwMode="auto">
          <a:xfrm rot="8202684">
            <a:off x="5757838" y="5113784"/>
            <a:ext cx="1452112" cy="144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6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7200" dirty="0"/>
              <a:t>Timetable Changes</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6" name="TextBox 5">
            <a:extLst>
              <a:ext uri="{FF2B5EF4-FFF2-40B4-BE49-F238E27FC236}">
                <a16:creationId xmlns:a16="http://schemas.microsoft.com/office/drawing/2014/main" id="{08AA9F47-A2B5-5C26-05BA-BB6774C66DA9}"/>
              </a:ext>
            </a:extLst>
          </p:cNvPr>
          <p:cNvSpPr txBox="1"/>
          <p:nvPr/>
        </p:nvSpPr>
        <p:spPr>
          <a:xfrm>
            <a:off x="1573088" y="1847594"/>
            <a:ext cx="10305234" cy="3539430"/>
          </a:xfrm>
          <a:prstGeom prst="rect">
            <a:avLst/>
          </a:prstGeom>
          <a:noFill/>
        </p:spPr>
        <p:txBody>
          <a:bodyPr wrap="square">
            <a:spAutoFit/>
          </a:bodyPr>
          <a:lstStyle/>
          <a:p>
            <a:pPr marL="457200" indent="-457200">
              <a:buClr>
                <a:srgbClr val="C00000"/>
              </a:buClr>
              <a:buSzPct val="120000"/>
              <a:buFont typeface="Arial" panose="020B0604020202020204" pitchFamily="34" charset="0"/>
              <a:buChar char="•"/>
            </a:pPr>
            <a:r>
              <a:rPr lang="en-CA" sz="2800" dirty="0"/>
              <a:t>All students must select three electives plus two alternates. Top choices are not guaranteed. </a:t>
            </a:r>
          </a:p>
          <a:p>
            <a:pPr marL="457200" indent="-457200">
              <a:buClr>
                <a:srgbClr val="C00000"/>
              </a:buClr>
              <a:buSzPct val="120000"/>
              <a:buFont typeface="Arial" panose="020B0604020202020204" pitchFamily="34" charset="0"/>
              <a:buChar char="•"/>
            </a:pPr>
            <a:r>
              <a:rPr lang="en-CA" sz="2800" dirty="0"/>
              <a:t>Timetable is being built based on student choices. </a:t>
            </a:r>
          </a:p>
          <a:p>
            <a:pPr marL="457200" indent="-457200">
              <a:buClr>
                <a:srgbClr val="C00000"/>
              </a:buClr>
              <a:buSzPct val="120000"/>
              <a:buFont typeface="Arial" panose="020B0604020202020204" pitchFamily="34" charset="0"/>
              <a:buChar char="•"/>
            </a:pPr>
            <a:r>
              <a:rPr lang="en-CA" sz="2800" dirty="0"/>
              <a:t>That means you determine how many sections of each class we put in the timetable. </a:t>
            </a:r>
          </a:p>
          <a:p>
            <a:pPr marL="457200" indent="-457200">
              <a:buClr>
                <a:srgbClr val="C00000"/>
              </a:buClr>
              <a:buSzPct val="120000"/>
              <a:buFont typeface="Arial" panose="020B0604020202020204" pitchFamily="34" charset="0"/>
              <a:buChar char="•"/>
            </a:pPr>
            <a:r>
              <a:rPr lang="en-CA" sz="2800" dirty="0"/>
              <a:t>Make sure you choose carefully, because timetable changes might not be possible after your schedule is built.</a:t>
            </a:r>
          </a:p>
          <a:p>
            <a:pPr marL="457200" indent="-457200">
              <a:buClr>
                <a:srgbClr val="C00000"/>
              </a:buClr>
              <a:buSzPct val="120000"/>
              <a:buFont typeface="Arial" panose="020B0604020202020204" pitchFamily="34" charset="0"/>
              <a:buChar char="•"/>
            </a:pPr>
            <a:r>
              <a:rPr lang="en-CA" sz="2800" dirty="0"/>
              <a:t>It’s not a race! </a:t>
            </a:r>
          </a:p>
        </p:txBody>
      </p:sp>
    </p:spTree>
    <p:extLst>
      <p:ext uri="{BB962C8B-B14F-4D97-AF65-F5344CB8AC3E}">
        <p14:creationId xmlns:p14="http://schemas.microsoft.com/office/powerpoint/2010/main" val="3568695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4108" name="Picture 12" descr="Image preview">
            <a:extLst>
              <a:ext uri="{FF2B5EF4-FFF2-40B4-BE49-F238E27FC236}">
                <a16:creationId xmlns:a16="http://schemas.microsoft.com/office/drawing/2014/main" id="{79E5809C-DD45-56C5-674C-53506BF7E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475" y="3428999"/>
            <a:ext cx="2563525" cy="34180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6426" y="62602"/>
            <a:ext cx="5094042" cy="1027591"/>
          </a:xfrm>
        </p:spPr>
        <p:txBody>
          <a:bodyPr/>
          <a:lstStyle/>
          <a:p>
            <a:r>
              <a:rPr lang="en-CA" dirty="0"/>
              <a:t>Get Involved!</a:t>
            </a:r>
          </a:p>
        </p:txBody>
      </p:sp>
      <p:sp>
        <p:nvSpPr>
          <p:cNvPr id="3" name="TextBox 2">
            <a:extLst>
              <a:ext uri="{FF2B5EF4-FFF2-40B4-BE49-F238E27FC236}">
                <a16:creationId xmlns:a16="http://schemas.microsoft.com/office/drawing/2014/main" id="{361FD520-9DA1-A633-2C50-C736C3DC7D3E}"/>
              </a:ext>
            </a:extLst>
          </p:cNvPr>
          <p:cNvSpPr txBox="1"/>
          <p:nvPr/>
        </p:nvSpPr>
        <p:spPr>
          <a:xfrm>
            <a:off x="1590843" y="1029810"/>
            <a:ext cx="8495930" cy="2308324"/>
          </a:xfrm>
          <a:prstGeom prst="rect">
            <a:avLst/>
          </a:prstGeom>
          <a:noFill/>
        </p:spPr>
        <p:txBody>
          <a:bodyPr wrap="square" rtlCol="0">
            <a:spAutoFit/>
          </a:bodyPr>
          <a:lstStyle/>
          <a:p>
            <a:pPr marL="571500" indent="-571500">
              <a:buClr>
                <a:schemeClr val="accent1"/>
              </a:buClr>
              <a:buSzPct val="145000"/>
              <a:buFont typeface="Arial" panose="020B0604020202020204" pitchFamily="34" charset="0"/>
              <a:buChar char="•"/>
            </a:pPr>
            <a:r>
              <a:rPr lang="en-CA" sz="3600" dirty="0"/>
              <a:t>Leadership</a:t>
            </a:r>
          </a:p>
          <a:p>
            <a:pPr marL="571500" indent="-571500">
              <a:buClr>
                <a:schemeClr val="accent1"/>
              </a:buClr>
              <a:buSzPct val="145000"/>
              <a:buFont typeface="Arial" panose="020B0604020202020204" pitchFamily="34" charset="0"/>
              <a:buChar char="•"/>
            </a:pPr>
            <a:r>
              <a:rPr lang="en-CA" sz="3600" dirty="0"/>
              <a:t>School Activities</a:t>
            </a:r>
          </a:p>
          <a:p>
            <a:pPr marL="571500" indent="-571500">
              <a:buClr>
                <a:schemeClr val="accent1"/>
              </a:buClr>
              <a:buSzPct val="145000"/>
              <a:buFont typeface="Arial" panose="020B0604020202020204" pitchFamily="34" charset="0"/>
              <a:buChar char="•"/>
            </a:pPr>
            <a:r>
              <a:rPr lang="en-CA" sz="3600" dirty="0"/>
              <a:t>Field Trips</a:t>
            </a:r>
          </a:p>
          <a:p>
            <a:pPr marL="571500" indent="-571500">
              <a:buClr>
                <a:schemeClr val="accent1"/>
              </a:buClr>
              <a:buSzPct val="145000"/>
              <a:buFont typeface="Arial" panose="020B0604020202020204" pitchFamily="34" charset="0"/>
              <a:buChar char="•"/>
            </a:pPr>
            <a:r>
              <a:rPr lang="en-CA" sz="3600" dirty="0"/>
              <a:t>Athletics</a:t>
            </a:r>
          </a:p>
        </p:txBody>
      </p:sp>
      <p:pic>
        <p:nvPicPr>
          <p:cNvPr id="4098" name="Picture 2" descr="Image preview">
            <a:extLst>
              <a:ext uri="{FF2B5EF4-FFF2-40B4-BE49-F238E27FC236}">
                <a16:creationId xmlns:a16="http://schemas.microsoft.com/office/drawing/2014/main" id="{B048B42E-5C9C-C7E2-8D15-CD7EE0F03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408" y="8878"/>
            <a:ext cx="5325661" cy="39942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am – PLEASANT VALLEY SECONDARY SCHOOL">
            <a:extLst>
              <a:ext uri="{FF2B5EF4-FFF2-40B4-BE49-F238E27FC236}">
                <a16:creationId xmlns:a16="http://schemas.microsoft.com/office/drawing/2014/main" id="{E6AA63A2-C0D2-97E0-9418-284C5BD36F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1" y="4012947"/>
            <a:ext cx="2169296" cy="289239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preview">
            <a:extLst>
              <a:ext uri="{FF2B5EF4-FFF2-40B4-BE49-F238E27FC236}">
                <a16:creationId xmlns:a16="http://schemas.microsoft.com/office/drawing/2014/main" id="{C2DAA602-8E58-0736-9322-78C6FE1C87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9" y="3134779"/>
            <a:ext cx="2193168" cy="1644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91A27D-9576-6C77-C4EC-2EDD8E82B095}"/>
              </a:ext>
            </a:extLst>
          </p:cNvPr>
          <p:cNvPicPr>
            <a:picLocks noChangeAspect="1"/>
          </p:cNvPicPr>
          <p:nvPr/>
        </p:nvPicPr>
        <p:blipFill>
          <a:blip r:embed="rId7"/>
          <a:stretch>
            <a:fillRect/>
          </a:stretch>
        </p:blipFill>
        <p:spPr>
          <a:xfrm>
            <a:off x="2217719" y="3432976"/>
            <a:ext cx="3139712" cy="3414056"/>
          </a:xfrm>
          <a:prstGeom prst="rect">
            <a:avLst/>
          </a:prstGeom>
        </p:spPr>
      </p:pic>
      <p:pic>
        <p:nvPicPr>
          <p:cNvPr id="4112" name="Picture 16" descr="Image preview">
            <a:extLst>
              <a:ext uri="{FF2B5EF4-FFF2-40B4-BE49-F238E27FC236}">
                <a16:creationId xmlns:a16="http://schemas.microsoft.com/office/drawing/2014/main" id="{ACA808B7-4FFA-AD97-F784-57F6FD483B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1273" y="3338732"/>
            <a:ext cx="2615953" cy="34879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preview">
            <a:extLst>
              <a:ext uri="{FF2B5EF4-FFF2-40B4-BE49-F238E27FC236}">
                <a16:creationId xmlns:a16="http://schemas.microsoft.com/office/drawing/2014/main" id="{91296A30-E2AE-E9D5-43A5-FBAA1DBE93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9925" y="3018583"/>
            <a:ext cx="3077765" cy="23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53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141745"/>
            <a:ext cx="9161587" cy="876670"/>
          </a:xfrm>
        </p:spPr>
        <p:txBody>
          <a:bodyPr>
            <a:noAutofit/>
          </a:bodyPr>
          <a:lstStyle/>
          <a:p>
            <a:r>
              <a:rPr lang="en-CA" sz="7200" dirty="0"/>
              <a:t>Get Involved!!!</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5" name="TextBox 4">
            <a:extLst>
              <a:ext uri="{FF2B5EF4-FFF2-40B4-BE49-F238E27FC236}">
                <a16:creationId xmlns:a16="http://schemas.microsoft.com/office/drawing/2014/main" id="{20DFB092-1CDA-CEDC-1E5E-AC4D2A52045A}"/>
              </a:ext>
            </a:extLst>
          </p:cNvPr>
          <p:cNvSpPr txBox="1"/>
          <p:nvPr/>
        </p:nvSpPr>
        <p:spPr>
          <a:xfrm>
            <a:off x="1807137" y="1318290"/>
            <a:ext cx="3549370" cy="4339650"/>
          </a:xfrm>
          <a:prstGeom prst="rect">
            <a:avLst/>
          </a:prstGeom>
          <a:noFill/>
        </p:spPr>
        <p:txBody>
          <a:bodyPr wrap="none" rtlCol="0">
            <a:spAutoFit/>
          </a:bodyPr>
          <a:lstStyle/>
          <a:p>
            <a:r>
              <a:rPr lang="en-CA" sz="5400" dirty="0"/>
              <a:t>At Lunch/</a:t>
            </a:r>
          </a:p>
          <a:p>
            <a:r>
              <a:rPr lang="en-CA" sz="5400" dirty="0"/>
              <a:t>after school</a:t>
            </a:r>
          </a:p>
          <a:p>
            <a:pPr marL="285750" indent="-285750">
              <a:buClr>
                <a:srgbClr val="C00000"/>
              </a:buClr>
              <a:buSzPct val="120000"/>
              <a:buFont typeface="Arial" panose="020B0604020202020204" pitchFamily="34" charset="0"/>
              <a:buChar char="•"/>
            </a:pPr>
            <a:r>
              <a:rPr lang="en-CA" sz="2800" dirty="0"/>
              <a:t>GSA Club</a:t>
            </a:r>
          </a:p>
          <a:p>
            <a:pPr marL="285750" indent="-285750">
              <a:buClr>
                <a:srgbClr val="C00000"/>
              </a:buClr>
              <a:buSzPct val="120000"/>
              <a:buFont typeface="Arial" panose="020B0604020202020204" pitchFamily="34" charset="0"/>
              <a:buChar char="•"/>
            </a:pPr>
            <a:r>
              <a:rPr lang="en-CA" sz="2800" dirty="0"/>
              <a:t>Art Club</a:t>
            </a:r>
          </a:p>
          <a:p>
            <a:pPr marL="285750" indent="-285750">
              <a:buClr>
                <a:srgbClr val="C00000"/>
              </a:buClr>
              <a:buSzPct val="120000"/>
              <a:buFont typeface="Arial" panose="020B0604020202020204" pitchFamily="34" charset="0"/>
              <a:buChar char="•"/>
            </a:pPr>
            <a:r>
              <a:rPr lang="en-CA" sz="2800" dirty="0"/>
              <a:t>EV Club</a:t>
            </a:r>
          </a:p>
          <a:p>
            <a:pPr marL="285750" indent="-285750">
              <a:buClr>
                <a:srgbClr val="C00000"/>
              </a:buClr>
              <a:buSzPct val="120000"/>
              <a:buFont typeface="Arial" panose="020B0604020202020204" pitchFamily="34" charset="0"/>
              <a:buChar char="•"/>
            </a:pPr>
            <a:r>
              <a:rPr lang="en-CA" sz="2800" dirty="0"/>
              <a:t>Photography Club</a:t>
            </a:r>
          </a:p>
          <a:p>
            <a:pPr marL="285750" indent="-285750">
              <a:buClr>
                <a:srgbClr val="C00000"/>
              </a:buClr>
              <a:buSzPct val="120000"/>
              <a:buFont typeface="Arial" panose="020B0604020202020204" pitchFamily="34" charset="0"/>
              <a:buChar char="•"/>
            </a:pPr>
            <a:r>
              <a:rPr lang="en-CA" sz="2800" dirty="0"/>
              <a:t>Intramurals</a:t>
            </a:r>
          </a:p>
          <a:p>
            <a:pPr marL="285750" indent="-285750">
              <a:buClr>
                <a:srgbClr val="C00000"/>
              </a:buClr>
              <a:buSzPct val="120000"/>
              <a:buFont typeface="Arial" panose="020B0604020202020204" pitchFamily="34" charset="0"/>
              <a:buChar char="•"/>
            </a:pPr>
            <a:r>
              <a:rPr lang="en-CA" sz="2800" dirty="0"/>
              <a:t>Bring your ideas!</a:t>
            </a:r>
          </a:p>
        </p:txBody>
      </p:sp>
      <p:sp>
        <p:nvSpPr>
          <p:cNvPr id="6" name="TextBox 5">
            <a:extLst>
              <a:ext uri="{FF2B5EF4-FFF2-40B4-BE49-F238E27FC236}">
                <a16:creationId xmlns:a16="http://schemas.microsoft.com/office/drawing/2014/main" id="{9C29EB92-B79F-6268-6A48-CCAFC8C17ACF}"/>
              </a:ext>
            </a:extLst>
          </p:cNvPr>
          <p:cNvSpPr txBox="1"/>
          <p:nvPr/>
        </p:nvSpPr>
        <p:spPr>
          <a:xfrm>
            <a:off x="5872027" y="2147016"/>
            <a:ext cx="2953054" cy="3970318"/>
          </a:xfrm>
          <a:prstGeom prst="rect">
            <a:avLst/>
          </a:prstGeom>
          <a:noFill/>
        </p:spPr>
        <p:txBody>
          <a:bodyPr wrap="square" rtlCol="0">
            <a:spAutoFit/>
          </a:bodyPr>
          <a:lstStyle/>
          <a:p>
            <a:r>
              <a:rPr lang="en-CA" sz="2800" b="1" dirty="0"/>
              <a:t>Fall</a:t>
            </a:r>
          </a:p>
          <a:p>
            <a:pPr marL="457200" indent="-457200">
              <a:buClr>
                <a:srgbClr val="C00000"/>
              </a:buClr>
              <a:buSzPct val="120000"/>
              <a:buFont typeface="Arial" panose="020B0604020202020204" pitchFamily="34" charset="0"/>
              <a:buChar char="•"/>
            </a:pPr>
            <a:r>
              <a:rPr lang="en-CA" sz="2800" dirty="0"/>
              <a:t>Football</a:t>
            </a:r>
          </a:p>
          <a:p>
            <a:pPr marL="457200" indent="-457200">
              <a:buClr>
                <a:srgbClr val="C00000"/>
              </a:buClr>
              <a:buSzPct val="120000"/>
              <a:buFont typeface="Arial" panose="020B0604020202020204" pitchFamily="34" charset="0"/>
              <a:buChar char="•"/>
            </a:pPr>
            <a:r>
              <a:rPr lang="en-CA" sz="2800" dirty="0"/>
              <a:t>Cross country running</a:t>
            </a:r>
          </a:p>
          <a:p>
            <a:pPr marL="457200" indent="-457200">
              <a:buClr>
                <a:srgbClr val="C00000"/>
              </a:buClr>
              <a:buSzPct val="120000"/>
              <a:buFont typeface="Arial" panose="020B0604020202020204" pitchFamily="34" charset="0"/>
              <a:buChar char="•"/>
            </a:pPr>
            <a:r>
              <a:rPr lang="en-CA" sz="2800" dirty="0"/>
              <a:t>Boys Soccer</a:t>
            </a:r>
          </a:p>
          <a:p>
            <a:pPr marL="457200" indent="-457200">
              <a:buClr>
                <a:srgbClr val="C00000"/>
              </a:buClr>
              <a:buSzPct val="120000"/>
              <a:buFont typeface="Arial" panose="020B0604020202020204" pitchFamily="34" charset="0"/>
              <a:buChar char="•"/>
            </a:pPr>
            <a:r>
              <a:rPr lang="en-CA" sz="2800" dirty="0"/>
              <a:t>Volleyball</a:t>
            </a:r>
          </a:p>
          <a:p>
            <a:r>
              <a:rPr lang="en-CA" sz="2800" b="1" dirty="0"/>
              <a:t>Winter</a:t>
            </a:r>
          </a:p>
          <a:p>
            <a:pPr marL="457200" indent="-457200">
              <a:buClr>
                <a:srgbClr val="C00000"/>
              </a:buClr>
              <a:buSzPct val="120000"/>
              <a:buFont typeface="Arial" panose="020B0604020202020204" pitchFamily="34" charset="0"/>
              <a:buChar char="•"/>
            </a:pPr>
            <a:r>
              <a:rPr lang="en-CA" sz="2800" dirty="0"/>
              <a:t>Basketball</a:t>
            </a:r>
          </a:p>
          <a:p>
            <a:pPr marL="457200" indent="-457200">
              <a:buClr>
                <a:srgbClr val="C00000"/>
              </a:buClr>
              <a:buSzPct val="120000"/>
              <a:buFont typeface="Arial" panose="020B0604020202020204" pitchFamily="34" charset="0"/>
              <a:buChar char="•"/>
            </a:pPr>
            <a:r>
              <a:rPr lang="en-CA" sz="2800" dirty="0"/>
              <a:t>Curling</a:t>
            </a:r>
          </a:p>
        </p:txBody>
      </p:sp>
      <p:sp>
        <p:nvSpPr>
          <p:cNvPr id="7" name="TextBox 6">
            <a:extLst>
              <a:ext uri="{FF2B5EF4-FFF2-40B4-BE49-F238E27FC236}">
                <a16:creationId xmlns:a16="http://schemas.microsoft.com/office/drawing/2014/main" id="{AF0479A6-8518-6EE5-C4B6-19E98F211E20}"/>
              </a:ext>
            </a:extLst>
          </p:cNvPr>
          <p:cNvSpPr txBox="1"/>
          <p:nvPr/>
        </p:nvSpPr>
        <p:spPr>
          <a:xfrm>
            <a:off x="5149049" y="6054571"/>
            <a:ext cx="45719" cy="369332"/>
          </a:xfrm>
          <a:prstGeom prst="rect">
            <a:avLst/>
          </a:prstGeom>
          <a:noFill/>
        </p:spPr>
        <p:txBody>
          <a:bodyPr wrap="square" rtlCol="0">
            <a:spAutoFit/>
          </a:bodyPr>
          <a:lstStyle/>
          <a:p>
            <a:endParaRPr lang="en-CA" dirty="0"/>
          </a:p>
        </p:txBody>
      </p:sp>
      <p:sp>
        <p:nvSpPr>
          <p:cNvPr id="9" name="TextBox 8">
            <a:extLst>
              <a:ext uri="{FF2B5EF4-FFF2-40B4-BE49-F238E27FC236}">
                <a16:creationId xmlns:a16="http://schemas.microsoft.com/office/drawing/2014/main" id="{3E270CC1-FA88-FD5B-B06F-76DA47FAD669}"/>
              </a:ext>
            </a:extLst>
          </p:cNvPr>
          <p:cNvSpPr txBox="1"/>
          <p:nvPr/>
        </p:nvSpPr>
        <p:spPr>
          <a:xfrm>
            <a:off x="8825081" y="2779546"/>
            <a:ext cx="2871019" cy="3108543"/>
          </a:xfrm>
          <a:prstGeom prst="rect">
            <a:avLst/>
          </a:prstGeom>
          <a:noFill/>
        </p:spPr>
        <p:txBody>
          <a:bodyPr wrap="square">
            <a:spAutoFit/>
          </a:bodyPr>
          <a:lstStyle/>
          <a:p>
            <a:r>
              <a:rPr lang="en-CA" sz="2800" b="1" dirty="0"/>
              <a:t>Spring</a:t>
            </a:r>
          </a:p>
          <a:p>
            <a:pPr marL="457200" indent="-457200">
              <a:buClr>
                <a:srgbClr val="C00000"/>
              </a:buClr>
              <a:buSzPct val="120000"/>
              <a:buFont typeface="Arial" panose="020B0604020202020204" pitchFamily="34" charset="0"/>
              <a:buChar char="•"/>
            </a:pPr>
            <a:r>
              <a:rPr lang="en-CA" sz="2800" dirty="0"/>
              <a:t>Track and Field</a:t>
            </a:r>
          </a:p>
          <a:p>
            <a:pPr marL="457200" indent="-457200">
              <a:buClr>
                <a:srgbClr val="C00000"/>
              </a:buClr>
              <a:buSzPct val="120000"/>
              <a:buFont typeface="Arial" panose="020B0604020202020204" pitchFamily="34" charset="0"/>
              <a:buChar char="•"/>
            </a:pPr>
            <a:r>
              <a:rPr lang="en-CA" sz="2800" dirty="0"/>
              <a:t>Rugby</a:t>
            </a:r>
          </a:p>
          <a:p>
            <a:pPr marL="457200" indent="-457200">
              <a:buClr>
                <a:srgbClr val="C00000"/>
              </a:buClr>
              <a:buSzPct val="120000"/>
              <a:buFont typeface="Arial" panose="020B0604020202020204" pitchFamily="34" charset="0"/>
              <a:buChar char="•"/>
            </a:pPr>
            <a:r>
              <a:rPr lang="en-CA" sz="2800" dirty="0"/>
              <a:t>Girls Soccer</a:t>
            </a:r>
          </a:p>
          <a:p>
            <a:pPr marL="457200" indent="-457200">
              <a:buClr>
                <a:srgbClr val="C00000"/>
              </a:buClr>
              <a:buSzPct val="120000"/>
              <a:buFont typeface="Arial" panose="020B0604020202020204" pitchFamily="34" charset="0"/>
              <a:buChar char="•"/>
            </a:pPr>
            <a:r>
              <a:rPr lang="en-CA" sz="2800" dirty="0"/>
              <a:t>Golf</a:t>
            </a:r>
          </a:p>
          <a:p>
            <a:pPr marL="457200" indent="-457200">
              <a:buClr>
                <a:srgbClr val="C00000"/>
              </a:buClr>
              <a:buSzPct val="120000"/>
              <a:buFont typeface="Arial" panose="020B0604020202020204" pitchFamily="34" charset="0"/>
              <a:buChar char="•"/>
            </a:pPr>
            <a:r>
              <a:rPr lang="en-CA" sz="2800" dirty="0"/>
              <a:t>Tennis</a:t>
            </a:r>
          </a:p>
          <a:p>
            <a:pPr marL="457200" indent="-457200">
              <a:buClr>
                <a:srgbClr val="C00000"/>
              </a:buClr>
              <a:buSzPct val="120000"/>
              <a:buFont typeface="Arial" panose="020B0604020202020204" pitchFamily="34" charset="0"/>
              <a:buChar char="•"/>
            </a:pPr>
            <a:r>
              <a:rPr lang="en-CA" sz="2800" dirty="0"/>
              <a:t>Badminton</a:t>
            </a:r>
          </a:p>
        </p:txBody>
      </p:sp>
      <p:sp>
        <p:nvSpPr>
          <p:cNvPr id="10" name="TextBox 9">
            <a:extLst>
              <a:ext uri="{FF2B5EF4-FFF2-40B4-BE49-F238E27FC236}">
                <a16:creationId xmlns:a16="http://schemas.microsoft.com/office/drawing/2014/main" id="{F642AD46-BA44-4BF0-6867-9698461663A5}"/>
              </a:ext>
            </a:extLst>
          </p:cNvPr>
          <p:cNvSpPr txBox="1"/>
          <p:nvPr/>
        </p:nvSpPr>
        <p:spPr>
          <a:xfrm>
            <a:off x="6665137" y="1400798"/>
            <a:ext cx="4127155" cy="923330"/>
          </a:xfrm>
          <a:prstGeom prst="rect">
            <a:avLst/>
          </a:prstGeom>
          <a:noFill/>
        </p:spPr>
        <p:txBody>
          <a:bodyPr wrap="none" rtlCol="0">
            <a:spAutoFit/>
          </a:bodyPr>
          <a:lstStyle/>
          <a:p>
            <a:r>
              <a:rPr lang="en-CA" sz="5400" dirty="0"/>
              <a:t>School Sports</a:t>
            </a:r>
          </a:p>
        </p:txBody>
      </p:sp>
    </p:spTree>
    <p:extLst>
      <p:ext uri="{BB962C8B-B14F-4D97-AF65-F5344CB8AC3E}">
        <p14:creationId xmlns:p14="http://schemas.microsoft.com/office/powerpoint/2010/main" val="42384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9161587" cy="876670"/>
          </a:xfrm>
        </p:spPr>
        <p:txBody>
          <a:bodyPr>
            <a:noAutofit/>
          </a:bodyPr>
          <a:lstStyle/>
          <a:p>
            <a:r>
              <a:rPr lang="en-CA" sz="5400" dirty="0"/>
              <a:t>Student Support Services</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6" name="TextBox 5">
            <a:extLst>
              <a:ext uri="{FF2B5EF4-FFF2-40B4-BE49-F238E27FC236}">
                <a16:creationId xmlns:a16="http://schemas.microsoft.com/office/drawing/2014/main" id="{42A057B3-2649-4F36-F49B-2318DC13A886}"/>
              </a:ext>
            </a:extLst>
          </p:cNvPr>
          <p:cNvSpPr txBox="1"/>
          <p:nvPr/>
        </p:nvSpPr>
        <p:spPr>
          <a:xfrm>
            <a:off x="967666" y="1416901"/>
            <a:ext cx="8180772" cy="4448013"/>
          </a:xfrm>
          <a:prstGeom prst="rect">
            <a:avLst/>
          </a:prstGeom>
          <a:noFill/>
        </p:spPr>
        <p:txBody>
          <a:bodyPr wrap="square">
            <a:spAutoFit/>
          </a:bodyPr>
          <a:lstStyle/>
          <a:p>
            <a:pPr lvl="1" defTabSz="914353">
              <a:lnSpc>
                <a:spcPct val="150000"/>
              </a:lnSpc>
              <a:buFont typeface="Wingdings" pitchFamily="2" charset="2"/>
              <a:buChar char="v"/>
              <a:defRPr/>
            </a:pPr>
            <a:r>
              <a:rPr lang="en-US" sz="3200" i="1" dirty="0">
                <a:solidFill>
                  <a:prstClr val="black"/>
                </a:solidFill>
                <a:latin typeface="Constantia"/>
              </a:rPr>
              <a:t>PVSS Is An Inclusive Space</a:t>
            </a:r>
          </a:p>
          <a:p>
            <a:pPr lvl="1" defTabSz="914353">
              <a:lnSpc>
                <a:spcPct val="150000"/>
              </a:lnSpc>
              <a:buFont typeface="Wingdings" pitchFamily="2" charset="2"/>
              <a:buChar char="v"/>
              <a:defRPr/>
            </a:pPr>
            <a:r>
              <a:rPr lang="en-US" sz="3200" i="1" dirty="0">
                <a:solidFill>
                  <a:prstClr val="black"/>
                </a:solidFill>
                <a:latin typeface="Constantia"/>
              </a:rPr>
              <a:t>We Are Here To Help If You Need</a:t>
            </a:r>
          </a:p>
          <a:p>
            <a:pPr lvl="1" defTabSz="914353">
              <a:lnSpc>
                <a:spcPct val="150000"/>
              </a:lnSpc>
              <a:buFont typeface="Wingdings" pitchFamily="2" charset="2"/>
              <a:buChar char="v"/>
              <a:defRPr/>
            </a:pPr>
            <a:r>
              <a:rPr lang="en-US" sz="3200" dirty="0">
                <a:solidFill>
                  <a:prstClr val="black"/>
                </a:solidFill>
                <a:latin typeface="Constantia"/>
              </a:rPr>
              <a:t>Counselling</a:t>
            </a:r>
          </a:p>
          <a:p>
            <a:pPr marL="457200" lvl="2" defTabSz="914353">
              <a:lnSpc>
                <a:spcPct val="150000"/>
              </a:lnSpc>
              <a:buFont typeface="Wingdings" pitchFamily="2" charset="2"/>
              <a:buChar char="v"/>
              <a:defRPr/>
            </a:pPr>
            <a:r>
              <a:rPr lang="en-US" sz="3200" dirty="0">
                <a:solidFill>
                  <a:prstClr val="black"/>
                </a:solidFill>
                <a:latin typeface="Constantia"/>
              </a:rPr>
              <a:t>Learning Resource Centre</a:t>
            </a:r>
          </a:p>
          <a:p>
            <a:pPr lvl="1" defTabSz="914353">
              <a:lnSpc>
                <a:spcPct val="150000"/>
              </a:lnSpc>
              <a:buFont typeface="Wingdings" pitchFamily="2" charset="2"/>
              <a:buChar char="v"/>
              <a:defRPr/>
            </a:pPr>
            <a:r>
              <a:rPr lang="en-US" sz="3200" dirty="0">
                <a:solidFill>
                  <a:prstClr val="black"/>
                </a:solidFill>
                <a:latin typeface="Constantia"/>
              </a:rPr>
              <a:t>Indigenous Support Workers</a:t>
            </a:r>
          </a:p>
          <a:p>
            <a:pPr lvl="1" defTabSz="914353">
              <a:lnSpc>
                <a:spcPct val="150000"/>
              </a:lnSpc>
              <a:buFont typeface="Wingdings" pitchFamily="2" charset="2"/>
              <a:buChar char="v"/>
              <a:defRPr/>
            </a:pPr>
            <a:r>
              <a:rPr lang="en-US" sz="3200" dirty="0">
                <a:solidFill>
                  <a:prstClr val="black"/>
                </a:solidFill>
                <a:latin typeface="Constantia"/>
              </a:rPr>
              <a:t>Certified Education Assistants</a:t>
            </a:r>
          </a:p>
        </p:txBody>
      </p:sp>
      <p:pic>
        <p:nvPicPr>
          <p:cNvPr id="7" name="Picture 24" descr="Heart Progress Pride Flag LGBTQ POC Transgender Flag Vibrant | Etsy Canada">
            <a:extLst>
              <a:ext uri="{FF2B5EF4-FFF2-40B4-BE49-F238E27FC236}">
                <a16:creationId xmlns:a16="http://schemas.microsoft.com/office/drawing/2014/main" id="{5B79F82A-0245-5CA3-675C-490137AB9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749" y="1416901"/>
            <a:ext cx="2897585" cy="28975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30,551 Bumpy Images, Stock Photos &amp; Vectors | Shutterstock">
            <a:extLst>
              <a:ext uri="{FF2B5EF4-FFF2-40B4-BE49-F238E27FC236}">
                <a16:creationId xmlns:a16="http://schemas.microsoft.com/office/drawing/2014/main" id="{C8E580ED-6F8A-2AE0-1759-A7A4BDBC28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82"/>
          <a:stretch/>
        </p:blipFill>
        <p:spPr bwMode="auto">
          <a:xfrm>
            <a:off x="7992415" y="4369963"/>
            <a:ext cx="4199585" cy="248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5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91078" y="0"/>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6" name="Picture 5">
            <a:extLst>
              <a:ext uri="{FF2B5EF4-FFF2-40B4-BE49-F238E27FC236}">
                <a16:creationId xmlns:a16="http://schemas.microsoft.com/office/drawing/2014/main" id="{BF90AE8B-4D91-E82F-6906-0947A59DEE43}"/>
              </a:ext>
            </a:extLst>
          </p:cNvPr>
          <p:cNvPicPr>
            <a:picLocks noChangeAspect="1"/>
          </p:cNvPicPr>
          <p:nvPr/>
        </p:nvPicPr>
        <p:blipFill>
          <a:blip r:embed="rId4"/>
          <a:stretch>
            <a:fillRect/>
          </a:stretch>
        </p:blipFill>
        <p:spPr>
          <a:xfrm>
            <a:off x="7569766" y="0"/>
            <a:ext cx="3709034" cy="6854120"/>
          </a:xfrm>
          <a:prstGeom prst="rect">
            <a:avLst/>
          </a:prstGeom>
        </p:spPr>
      </p:pic>
      <p:pic>
        <p:nvPicPr>
          <p:cNvPr id="7" name="Picture 6">
            <a:extLst>
              <a:ext uri="{FF2B5EF4-FFF2-40B4-BE49-F238E27FC236}">
                <a16:creationId xmlns:a16="http://schemas.microsoft.com/office/drawing/2014/main" id="{E37DEEC7-662B-035F-2164-DCFC39B83332}"/>
              </a:ext>
            </a:extLst>
          </p:cNvPr>
          <p:cNvPicPr>
            <a:picLocks noChangeAspect="1"/>
          </p:cNvPicPr>
          <p:nvPr/>
        </p:nvPicPr>
        <p:blipFill>
          <a:blip r:embed="rId5"/>
          <a:stretch>
            <a:fillRect/>
          </a:stretch>
        </p:blipFill>
        <p:spPr>
          <a:xfrm>
            <a:off x="2105747" y="0"/>
            <a:ext cx="4383829" cy="6183306"/>
          </a:xfrm>
          <a:prstGeom prst="rect">
            <a:avLst/>
          </a:prstGeom>
        </p:spPr>
      </p:pic>
    </p:spTree>
    <p:extLst>
      <p:ext uri="{BB962C8B-B14F-4D97-AF65-F5344CB8AC3E}">
        <p14:creationId xmlns:p14="http://schemas.microsoft.com/office/powerpoint/2010/main" val="272159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5C43F0F-7161-8E4D-3D79-234AC08184F5}"/>
              </a:ext>
            </a:extLst>
          </p:cNvPr>
          <p:cNvSpPr/>
          <p:nvPr/>
        </p:nvSpPr>
        <p:spPr>
          <a:xfrm>
            <a:off x="2049658" y="2279044"/>
            <a:ext cx="1632247" cy="2734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5">
                  <a:lumMod val="40000"/>
                  <a:lumOff val="60000"/>
                </a:schemeClr>
              </a:solidFill>
            </a:endParaRPr>
          </a:p>
        </p:txBody>
      </p:sp>
      <p:sp>
        <p:nvSpPr>
          <p:cNvPr id="14" name="Rectangle: Rounded Corners 13">
            <a:extLst>
              <a:ext uri="{FF2B5EF4-FFF2-40B4-BE49-F238E27FC236}">
                <a16:creationId xmlns:a16="http://schemas.microsoft.com/office/drawing/2014/main" id="{EFB1EC65-8657-33B7-8227-CAA1916268A1}"/>
              </a:ext>
            </a:extLst>
          </p:cNvPr>
          <p:cNvSpPr/>
          <p:nvPr/>
        </p:nvSpPr>
        <p:spPr>
          <a:xfrm>
            <a:off x="2049658" y="2575213"/>
            <a:ext cx="1632247" cy="2734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772493EF-763D-9228-98C8-61E071C23E9C}"/>
              </a:ext>
            </a:extLst>
          </p:cNvPr>
          <p:cNvSpPr/>
          <p:nvPr/>
        </p:nvSpPr>
        <p:spPr>
          <a:xfrm>
            <a:off x="2056481" y="2875112"/>
            <a:ext cx="1632247" cy="2734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Rounded Corners 15">
            <a:extLst>
              <a:ext uri="{FF2B5EF4-FFF2-40B4-BE49-F238E27FC236}">
                <a16:creationId xmlns:a16="http://schemas.microsoft.com/office/drawing/2014/main" id="{A01306DA-3A32-854D-5A1A-7342A8515C8B}"/>
              </a:ext>
            </a:extLst>
          </p:cNvPr>
          <p:cNvSpPr/>
          <p:nvPr/>
        </p:nvSpPr>
        <p:spPr>
          <a:xfrm>
            <a:off x="2056480" y="3174281"/>
            <a:ext cx="1632247" cy="273465"/>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6" name="Picture 5">
            <a:extLst>
              <a:ext uri="{FF2B5EF4-FFF2-40B4-BE49-F238E27FC236}">
                <a16:creationId xmlns:a16="http://schemas.microsoft.com/office/drawing/2014/main" id="{A6FA61F1-5F46-9D0D-F316-45F0E5A93C85}"/>
              </a:ext>
            </a:extLst>
          </p:cNvPr>
          <p:cNvPicPr>
            <a:picLocks noChangeAspect="1"/>
          </p:cNvPicPr>
          <p:nvPr/>
        </p:nvPicPr>
        <p:blipFill>
          <a:blip r:embed="rId4"/>
          <a:stretch>
            <a:fillRect/>
          </a:stretch>
        </p:blipFill>
        <p:spPr>
          <a:xfrm>
            <a:off x="5216164" y="68903"/>
            <a:ext cx="6884758" cy="6647352"/>
          </a:xfrm>
          <a:prstGeom prst="rect">
            <a:avLst/>
          </a:prstGeom>
        </p:spPr>
      </p:pic>
      <p:sp>
        <p:nvSpPr>
          <p:cNvPr id="7" name="Rectangle: Rounded Corners 6">
            <a:extLst>
              <a:ext uri="{FF2B5EF4-FFF2-40B4-BE49-F238E27FC236}">
                <a16:creationId xmlns:a16="http://schemas.microsoft.com/office/drawing/2014/main" id="{788A304A-2870-7E0B-2B1B-D859044DD0DD}"/>
              </a:ext>
            </a:extLst>
          </p:cNvPr>
          <p:cNvSpPr/>
          <p:nvPr/>
        </p:nvSpPr>
        <p:spPr>
          <a:xfrm>
            <a:off x="10839032" y="857248"/>
            <a:ext cx="1162467" cy="2160319"/>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987D305D-92F3-B110-FC3D-1BDA3315166D}"/>
              </a:ext>
            </a:extLst>
          </p:cNvPr>
          <p:cNvSpPr/>
          <p:nvPr/>
        </p:nvSpPr>
        <p:spPr>
          <a:xfrm>
            <a:off x="5346431" y="3188469"/>
            <a:ext cx="6655068" cy="189843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04405FB1-D35B-6D5B-A94E-0B510008ED4A}"/>
              </a:ext>
            </a:extLst>
          </p:cNvPr>
          <p:cNvSpPr txBox="1"/>
          <p:nvPr/>
        </p:nvSpPr>
        <p:spPr>
          <a:xfrm>
            <a:off x="1269507" y="451540"/>
            <a:ext cx="3946658" cy="1077218"/>
          </a:xfrm>
          <a:prstGeom prst="rect">
            <a:avLst/>
          </a:prstGeom>
          <a:noFill/>
        </p:spPr>
        <p:txBody>
          <a:bodyPr wrap="square">
            <a:spAutoFit/>
          </a:bodyPr>
          <a:lstStyle/>
          <a:p>
            <a:pPr algn="ctr"/>
            <a:r>
              <a:rPr lang="en-US" altLang="en-US" sz="3200" dirty="0"/>
              <a:t>Sample</a:t>
            </a:r>
          </a:p>
          <a:p>
            <a:pPr algn="ctr"/>
            <a:r>
              <a:rPr lang="en-US" altLang="en-US" sz="3200" dirty="0"/>
              <a:t>Student Schedule: </a:t>
            </a:r>
          </a:p>
        </p:txBody>
      </p:sp>
      <p:sp>
        <p:nvSpPr>
          <p:cNvPr id="12" name="TextBox 11">
            <a:extLst>
              <a:ext uri="{FF2B5EF4-FFF2-40B4-BE49-F238E27FC236}">
                <a16:creationId xmlns:a16="http://schemas.microsoft.com/office/drawing/2014/main" id="{94EE044F-C50E-1AF5-773D-7ED5BA59424B}"/>
              </a:ext>
            </a:extLst>
          </p:cNvPr>
          <p:cNvSpPr txBox="1"/>
          <p:nvPr/>
        </p:nvSpPr>
        <p:spPr>
          <a:xfrm>
            <a:off x="1609045" y="1911395"/>
            <a:ext cx="6418554" cy="3093154"/>
          </a:xfrm>
          <a:prstGeom prst="rect">
            <a:avLst/>
          </a:prstGeom>
          <a:noFill/>
        </p:spPr>
        <p:txBody>
          <a:bodyPr wrap="square">
            <a:spAutoFit/>
          </a:bodyPr>
          <a:lstStyle/>
          <a:p>
            <a:pPr>
              <a:spcBef>
                <a:spcPts val="100"/>
              </a:spcBef>
              <a:spcAft>
                <a:spcPts val="100"/>
              </a:spcAft>
            </a:pPr>
            <a:r>
              <a:rPr lang="en-US" dirty="0"/>
              <a:t>Semester 1: September-January</a:t>
            </a:r>
          </a:p>
          <a:p>
            <a:pPr lvl="1">
              <a:spcBef>
                <a:spcPts val="100"/>
              </a:spcBef>
              <a:spcAft>
                <a:spcPts val="100"/>
              </a:spcAft>
            </a:pPr>
            <a:r>
              <a:rPr lang="en-US" dirty="0"/>
              <a:t>A </a:t>
            </a:r>
            <a:r>
              <a:rPr lang="en-US" dirty="0">
                <a:sym typeface="Wingdings" panose="05000000000000000000" pitchFamily="2" charset="2"/>
              </a:rPr>
              <a:t> Science 9</a:t>
            </a:r>
          </a:p>
          <a:p>
            <a:pPr lvl="1">
              <a:spcBef>
                <a:spcPts val="100"/>
              </a:spcBef>
              <a:spcAft>
                <a:spcPts val="100"/>
              </a:spcAft>
            </a:pPr>
            <a:r>
              <a:rPr lang="en-US" dirty="0">
                <a:sym typeface="Wingdings" panose="05000000000000000000" pitchFamily="2" charset="2"/>
              </a:rPr>
              <a:t>B  Math 9</a:t>
            </a:r>
          </a:p>
          <a:p>
            <a:pPr lvl="1">
              <a:spcBef>
                <a:spcPts val="100"/>
              </a:spcBef>
              <a:spcAft>
                <a:spcPts val="100"/>
              </a:spcAft>
            </a:pPr>
            <a:r>
              <a:rPr lang="en-US" dirty="0">
                <a:sym typeface="Wingdings" panose="05000000000000000000" pitchFamily="2" charset="2"/>
              </a:rPr>
              <a:t>C  French 9</a:t>
            </a:r>
          </a:p>
          <a:p>
            <a:pPr lvl="1">
              <a:spcBef>
                <a:spcPts val="100"/>
              </a:spcBef>
              <a:spcAft>
                <a:spcPts val="100"/>
              </a:spcAft>
            </a:pPr>
            <a:r>
              <a:rPr lang="en-US" dirty="0">
                <a:sym typeface="Wingdings" panose="05000000000000000000" pitchFamily="2" charset="2"/>
              </a:rPr>
              <a:t>D  PHE 9</a:t>
            </a:r>
            <a:endParaRPr lang="en-US" dirty="0"/>
          </a:p>
          <a:p>
            <a:pPr>
              <a:spcBef>
                <a:spcPts val="100"/>
              </a:spcBef>
              <a:spcAft>
                <a:spcPts val="100"/>
              </a:spcAft>
            </a:pPr>
            <a:r>
              <a:rPr lang="en-US" dirty="0"/>
              <a:t>Semester 2: February-June</a:t>
            </a:r>
          </a:p>
          <a:p>
            <a:pPr lvl="1">
              <a:spcBef>
                <a:spcPts val="100"/>
              </a:spcBef>
              <a:spcAft>
                <a:spcPts val="100"/>
              </a:spcAft>
            </a:pPr>
            <a:r>
              <a:rPr lang="en-US" dirty="0"/>
              <a:t>A </a:t>
            </a:r>
            <a:r>
              <a:rPr lang="en-US" dirty="0">
                <a:sym typeface="Wingdings" panose="05000000000000000000" pitchFamily="2" charset="2"/>
              </a:rPr>
              <a:t> English 9</a:t>
            </a:r>
          </a:p>
          <a:p>
            <a:pPr lvl="1">
              <a:spcBef>
                <a:spcPts val="100"/>
              </a:spcBef>
              <a:spcAft>
                <a:spcPts val="100"/>
              </a:spcAft>
            </a:pPr>
            <a:r>
              <a:rPr lang="en-US" dirty="0">
                <a:sym typeface="Wingdings" panose="05000000000000000000" pitchFamily="2" charset="2"/>
              </a:rPr>
              <a:t>B  Foods 9</a:t>
            </a:r>
          </a:p>
          <a:p>
            <a:pPr lvl="1">
              <a:spcBef>
                <a:spcPts val="100"/>
              </a:spcBef>
              <a:spcAft>
                <a:spcPts val="100"/>
              </a:spcAft>
            </a:pPr>
            <a:r>
              <a:rPr lang="en-US" dirty="0">
                <a:sym typeface="Wingdings" panose="05000000000000000000" pitchFamily="2" charset="2"/>
              </a:rPr>
              <a:t>C  SS 9</a:t>
            </a:r>
          </a:p>
          <a:p>
            <a:pPr lvl="1">
              <a:spcBef>
                <a:spcPts val="100"/>
              </a:spcBef>
              <a:spcAft>
                <a:spcPts val="100"/>
              </a:spcAft>
            </a:pPr>
            <a:r>
              <a:rPr lang="en-US" dirty="0">
                <a:sym typeface="Wingdings" panose="05000000000000000000" pitchFamily="2" charset="2"/>
              </a:rPr>
              <a:t>D  Computers 9</a:t>
            </a:r>
            <a:endParaRPr lang="en-CA" dirty="0"/>
          </a:p>
        </p:txBody>
      </p:sp>
      <p:sp>
        <p:nvSpPr>
          <p:cNvPr id="17" name="Rectangle: Rounded Corners 16">
            <a:extLst>
              <a:ext uri="{FF2B5EF4-FFF2-40B4-BE49-F238E27FC236}">
                <a16:creationId xmlns:a16="http://schemas.microsoft.com/office/drawing/2014/main" id="{DF053A29-FC89-C451-8D7B-0B4B982F2DD2}"/>
              </a:ext>
            </a:extLst>
          </p:cNvPr>
          <p:cNvSpPr/>
          <p:nvPr/>
        </p:nvSpPr>
        <p:spPr>
          <a:xfrm>
            <a:off x="6835367" y="1868946"/>
            <a:ext cx="752769" cy="19144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n>
                  <a:solidFill>
                    <a:sysClr val="windowText" lastClr="000000"/>
                  </a:solidFill>
                </a:ln>
                <a:solidFill>
                  <a:sysClr val="windowText" lastClr="000000"/>
                </a:solidFill>
              </a:rPr>
              <a:t>French</a:t>
            </a:r>
            <a:endParaRPr lang="en-CA" dirty="0">
              <a:ln>
                <a:solidFill>
                  <a:sysClr val="windowText" lastClr="000000"/>
                </a:solidFill>
              </a:ln>
              <a:solidFill>
                <a:sysClr val="windowText" lastClr="000000"/>
              </a:solidFill>
            </a:endParaRPr>
          </a:p>
        </p:txBody>
      </p:sp>
      <p:sp>
        <p:nvSpPr>
          <p:cNvPr id="18" name="Rectangle: Rounded Corners 17">
            <a:extLst>
              <a:ext uri="{FF2B5EF4-FFF2-40B4-BE49-F238E27FC236}">
                <a16:creationId xmlns:a16="http://schemas.microsoft.com/office/drawing/2014/main" id="{1CBB97D4-D12A-FEC2-CF13-74DE2C917940}"/>
              </a:ext>
            </a:extLst>
          </p:cNvPr>
          <p:cNvSpPr/>
          <p:nvPr/>
        </p:nvSpPr>
        <p:spPr>
          <a:xfrm>
            <a:off x="6788385" y="820577"/>
            <a:ext cx="752769" cy="19144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ln>
                  <a:solidFill>
                    <a:sysClr val="windowText" lastClr="000000"/>
                  </a:solidFill>
                </a:ln>
                <a:solidFill>
                  <a:schemeClr val="tx1"/>
                </a:solidFill>
              </a:rPr>
              <a:t>Science</a:t>
            </a:r>
          </a:p>
        </p:txBody>
      </p:sp>
      <p:sp>
        <p:nvSpPr>
          <p:cNvPr id="19" name="Rectangle: Rounded Corners 18">
            <a:extLst>
              <a:ext uri="{FF2B5EF4-FFF2-40B4-BE49-F238E27FC236}">
                <a16:creationId xmlns:a16="http://schemas.microsoft.com/office/drawing/2014/main" id="{BE68B978-DFD4-E98C-B1EC-78B2971E4D9C}"/>
              </a:ext>
            </a:extLst>
          </p:cNvPr>
          <p:cNvSpPr/>
          <p:nvPr/>
        </p:nvSpPr>
        <p:spPr>
          <a:xfrm>
            <a:off x="6850318" y="1301692"/>
            <a:ext cx="763736" cy="1708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ln>
                  <a:solidFill>
                    <a:sysClr val="windowText" lastClr="000000"/>
                  </a:solidFill>
                </a:ln>
                <a:solidFill>
                  <a:sysClr val="windowText" lastClr="000000"/>
                </a:solidFill>
              </a:rPr>
              <a:t>Math</a:t>
            </a:r>
            <a:endParaRPr lang="en-CA" dirty="0">
              <a:ln>
                <a:solidFill>
                  <a:sysClr val="windowText" lastClr="000000"/>
                </a:solidFill>
              </a:ln>
              <a:solidFill>
                <a:sysClr val="windowText" lastClr="000000"/>
              </a:solidFill>
            </a:endParaRPr>
          </a:p>
        </p:txBody>
      </p:sp>
      <p:sp>
        <p:nvSpPr>
          <p:cNvPr id="20" name="Rectangle: Rounded Corners 19">
            <a:extLst>
              <a:ext uri="{FF2B5EF4-FFF2-40B4-BE49-F238E27FC236}">
                <a16:creationId xmlns:a16="http://schemas.microsoft.com/office/drawing/2014/main" id="{02C8909B-7720-1776-F431-8B9B60C6BFE2}"/>
              </a:ext>
            </a:extLst>
          </p:cNvPr>
          <p:cNvSpPr/>
          <p:nvPr/>
        </p:nvSpPr>
        <p:spPr>
          <a:xfrm>
            <a:off x="6869522" y="2368969"/>
            <a:ext cx="752768" cy="170823"/>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n>
                  <a:solidFill>
                    <a:sysClr val="windowText" lastClr="000000"/>
                  </a:solidFill>
                </a:ln>
                <a:solidFill>
                  <a:schemeClr val="tx1"/>
                </a:solidFill>
              </a:rPr>
              <a:t>PHE</a:t>
            </a:r>
            <a:endParaRPr lang="en-CA" dirty="0">
              <a:ln>
                <a:solidFill>
                  <a:sysClr val="windowText" lastClr="000000"/>
                </a:solidFill>
              </a:ln>
              <a:solidFill>
                <a:schemeClr val="tx1"/>
              </a:solidFill>
            </a:endParaRPr>
          </a:p>
        </p:txBody>
      </p:sp>
      <p:sp>
        <p:nvSpPr>
          <p:cNvPr id="21" name="Rectangle: Rounded Corners 20">
            <a:extLst>
              <a:ext uri="{FF2B5EF4-FFF2-40B4-BE49-F238E27FC236}">
                <a16:creationId xmlns:a16="http://schemas.microsoft.com/office/drawing/2014/main" id="{C804B82D-2FE3-B685-6CBB-61CA6ACD2E60}"/>
              </a:ext>
            </a:extLst>
          </p:cNvPr>
          <p:cNvSpPr/>
          <p:nvPr/>
        </p:nvSpPr>
        <p:spPr>
          <a:xfrm>
            <a:off x="7978881" y="1948441"/>
            <a:ext cx="752769" cy="19144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ln>
                  <a:solidFill>
                    <a:sysClr val="windowText" lastClr="000000"/>
                  </a:solidFill>
                </a:ln>
                <a:solidFill>
                  <a:schemeClr val="tx1"/>
                </a:solidFill>
              </a:rPr>
              <a:t>Science</a:t>
            </a:r>
          </a:p>
        </p:txBody>
      </p:sp>
      <p:sp>
        <p:nvSpPr>
          <p:cNvPr id="22" name="Rectangle: Rounded Corners 21">
            <a:extLst>
              <a:ext uri="{FF2B5EF4-FFF2-40B4-BE49-F238E27FC236}">
                <a16:creationId xmlns:a16="http://schemas.microsoft.com/office/drawing/2014/main" id="{B34A2408-F7EB-CC13-953E-217F86C86CB4}"/>
              </a:ext>
            </a:extLst>
          </p:cNvPr>
          <p:cNvSpPr/>
          <p:nvPr/>
        </p:nvSpPr>
        <p:spPr>
          <a:xfrm>
            <a:off x="9056931" y="1301692"/>
            <a:ext cx="752769" cy="19144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ln>
                  <a:solidFill>
                    <a:sysClr val="windowText" lastClr="000000"/>
                  </a:solidFill>
                </a:ln>
                <a:solidFill>
                  <a:schemeClr val="tx1"/>
                </a:solidFill>
              </a:rPr>
              <a:t>Science</a:t>
            </a:r>
          </a:p>
        </p:txBody>
      </p:sp>
      <p:sp>
        <p:nvSpPr>
          <p:cNvPr id="23" name="Rectangle: Rounded Corners 22">
            <a:extLst>
              <a:ext uri="{FF2B5EF4-FFF2-40B4-BE49-F238E27FC236}">
                <a16:creationId xmlns:a16="http://schemas.microsoft.com/office/drawing/2014/main" id="{34E334C7-5A82-366A-F8B8-0D13F4233949}"/>
              </a:ext>
            </a:extLst>
          </p:cNvPr>
          <p:cNvSpPr/>
          <p:nvPr/>
        </p:nvSpPr>
        <p:spPr>
          <a:xfrm>
            <a:off x="10101999" y="2372602"/>
            <a:ext cx="752769" cy="19144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ln>
                  <a:solidFill>
                    <a:sysClr val="windowText" lastClr="000000"/>
                  </a:solidFill>
                </a:ln>
                <a:solidFill>
                  <a:schemeClr val="tx1"/>
                </a:solidFill>
              </a:rPr>
              <a:t>Science</a:t>
            </a:r>
          </a:p>
        </p:txBody>
      </p:sp>
      <p:sp>
        <p:nvSpPr>
          <p:cNvPr id="24" name="Rectangle: Rounded Corners 23">
            <a:extLst>
              <a:ext uri="{FF2B5EF4-FFF2-40B4-BE49-F238E27FC236}">
                <a16:creationId xmlns:a16="http://schemas.microsoft.com/office/drawing/2014/main" id="{4AC747F7-D5FE-B739-992E-626205CAD7FB}"/>
              </a:ext>
            </a:extLst>
          </p:cNvPr>
          <p:cNvSpPr/>
          <p:nvPr/>
        </p:nvSpPr>
        <p:spPr>
          <a:xfrm>
            <a:off x="7963277" y="2362976"/>
            <a:ext cx="763736" cy="1708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ln>
                  <a:solidFill>
                    <a:sysClr val="windowText" lastClr="000000"/>
                  </a:solidFill>
                </a:ln>
                <a:solidFill>
                  <a:sysClr val="windowText" lastClr="000000"/>
                </a:solidFill>
              </a:rPr>
              <a:t>Math</a:t>
            </a:r>
            <a:endParaRPr lang="en-CA" dirty="0">
              <a:ln>
                <a:solidFill>
                  <a:sysClr val="windowText" lastClr="000000"/>
                </a:solidFill>
              </a:ln>
              <a:solidFill>
                <a:sysClr val="windowText" lastClr="000000"/>
              </a:solidFill>
            </a:endParaRPr>
          </a:p>
        </p:txBody>
      </p:sp>
      <p:sp>
        <p:nvSpPr>
          <p:cNvPr id="25" name="Rectangle: Rounded Corners 24">
            <a:extLst>
              <a:ext uri="{FF2B5EF4-FFF2-40B4-BE49-F238E27FC236}">
                <a16:creationId xmlns:a16="http://schemas.microsoft.com/office/drawing/2014/main" id="{DB079C2C-952A-4E89-727F-F2E328ED8EE6}"/>
              </a:ext>
            </a:extLst>
          </p:cNvPr>
          <p:cNvSpPr/>
          <p:nvPr/>
        </p:nvSpPr>
        <p:spPr>
          <a:xfrm>
            <a:off x="9079108" y="819326"/>
            <a:ext cx="763736" cy="1708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ln>
                  <a:solidFill>
                    <a:sysClr val="windowText" lastClr="000000"/>
                  </a:solidFill>
                </a:ln>
                <a:solidFill>
                  <a:sysClr val="windowText" lastClr="000000"/>
                </a:solidFill>
              </a:rPr>
              <a:t>Math</a:t>
            </a:r>
            <a:endParaRPr lang="en-CA" dirty="0">
              <a:ln>
                <a:solidFill>
                  <a:sysClr val="windowText" lastClr="000000"/>
                </a:solidFill>
              </a:ln>
              <a:solidFill>
                <a:sysClr val="windowText" lastClr="000000"/>
              </a:solidFill>
            </a:endParaRPr>
          </a:p>
        </p:txBody>
      </p:sp>
      <p:sp>
        <p:nvSpPr>
          <p:cNvPr id="26" name="Rectangle: Rounded Corners 25">
            <a:extLst>
              <a:ext uri="{FF2B5EF4-FFF2-40B4-BE49-F238E27FC236}">
                <a16:creationId xmlns:a16="http://schemas.microsoft.com/office/drawing/2014/main" id="{E1C53906-0686-9524-DCF5-517DA7A4470C}"/>
              </a:ext>
            </a:extLst>
          </p:cNvPr>
          <p:cNvSpPr/>
          <p:nvPr/>
        </p:nvSpPr>
        <p:spPr>
          <a:xfrm>
            <a:off x="10066415" y="1889568"/>
            <a:ext cx="763736" cy="1708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ln>
                  <a:solidFill>
                    <a:sysClr val="windowText" lastClr="000000"/>
                  </a:solidFill>
                </a:ln>
                <a:solidFill>
                  <a:sysClr val="windowText" lastClr="000000"/>
                </a:solidFill>
              </a:rPr>
              <a:t>Math</a:t>
            </a:r>
            <a:endParaRPr lang="en-CA" dirty="0">
              <a:ln>
                <a:solidFill>
                  <a:sysClr val="windowText" lastClr="000000"/>
                </a:solidFill>
              </a:ln>
              <a:solidFill>
                <a:sysClr val="windowText" lastClr="000000"/>
              </a:solidFill>
            </a:endParaRPr>
          </a:p>
        </p:txBody>
      </p:sp>
      <p:sp>
        <p:nvSpPr>
          <p:cNvPr id="27" name="Rectangle: Rounded Corners 26">
            <a:extLst>
              <a:ext uri="{FF2B5EF4-FFF2-40B4-BE49-F238E27FC236}">
                <a16:creationId xmlns:a16="http://schemas.microsoft.com/office/drawing/2014/main" id="{A4073C64-EEBC-62DE-0890-50C19ABEA28E}"/>
              </a:ext>
            </a:extLst>
          </p:cNvPr>
          <p:cNvSpPr/>
          <p:nvPr/>
        </p:nvSpPr>
        <p:spPr>
          <a:xfrm>
            <a:off x="7938305" y="809881"/>
            <a:ext cx="752769" cy="19144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n>
                  <a:solidFill>
                    <a:sysClr val="windowText" lastClr="000000"/>
                  </a:solidFill>
                </a:ln>
                <a:solidFill>
                  <a:sysClr val="windowText" lastClr="000000"/>
                </a:solidFill>
              </a:rPr>
              <a:t>French</a:t>
            </a:r>
            <a:endParaRPr lang="en-CA" dirty="0">
              <a:ln>
                <a:solidFill>
                  <a:sysClr val="windowText" lastClr="000000"/>
                </a:solidFill>
              </a:ln>
              <a:solidFill>
                <a:sysClr val="windowText" lastClr="000000"/>
              </a:solidFill>
            </a:endParaRPr>
          </a:p>
        </p:txBody>
      </p:sp>
      <p:sp>
        <p:nvSpPr>
          <p:cNvPr id="28" name="Rectangle: Rounded Corners 27">
            <a:extLst>
              <a:ext uri="{FF2B5EF4-FFF2-40B4-BE49-F238E27FC236}">
                <a16:creationId xmlns:a16="http://schemas.microsoft.com/office/drawing/2014/main" id="{2DC73418-150D-268E-CBEC-C0D6AF55827F}"/>
              </a:ext>
            </a:extLst>
          </p:cNvPr>
          <p:cNvSpPr/>
          <p:nvPr/>
        </p:nvSpPr>
        <p:spPr>
          <a:xfrm>
            <a:off x="9048343" y="2327878"/>
            <a:ext cx="752769" cy="19144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n>
                  <a:solidFill>
                    <a:sysClr val="windowText" lastClr="000000"/>
                  </a:solidFill>
                </a:ln>
                <a:solidFill>
                  <a:sysClr val="windowText" lastClr="000000"/>
                </a:solidFill>
              </a:rPr>
              <a:t>French</a:t>
            </a:r>
            <a:endParaRPr lang="en-CA" dirty="0">
              <a:ln>
                <a:solidFill>
                  <a:sysClr val="windowText" lastClr="000000"/>
                </a:solidFill>
              </a:ln>
              <a:solidFill>
                <a:sysClr val="windowText" lastClr="000000"/>
              </a:solidFill>
            </a:endParaRPr>
          </a:p>
        </p:txBody>
      </p:sp>
      <p:sp>
        <p:nvSpPr>
          <p:cNvPr id="29" name="Rectangle: Rounded Corners 28">
            <a:extLst>
              <a:ext uri="{FF2B5EF4-FFF2-40B4-BE49-F238E27FC236}">
                <a16:creationId xmlns:a16="http://schemas.microsoft.com/office/drawing/2014/main" id="{93AB5122-16B1-8E1B-5039-48411D3D0DA0}"/>
              </a:ext>
            </a:extLst>
          </p:cNvPr>
          <p:cNvSpPr/>
          <p:nvPr/>
        </p:nvSpPr>
        <p:spPr>
          <a:xfrm>
            <a:off x="10058042" y="1301692"/>
            <a:ext cx="752769" cy="19144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n>
                  <a:solidFill>
                    <a:sysClr val="windowText" lastClr="000000"/>
                  </a:solidFill>
                </a:ln>
                <a:solidFill>
                  <a:sysClr val="windowText" lastClr="000000"/>
                </a:solidFill>
              </a:rPr>
              <a:t>French</a:t>
            </a:r>
            <a:endParaRPr lang="en-CA" dirty="0">
              <a:ln>
                <a:solidFill>
                  <a:sysClr val="windowText" lastClr="000000"/>
                </a:solidFill>
              </a:ln>
              <a:solidFill>
                <a:sysClr val="windowText" lastClr="000000"/>
              </a:solidFill>
            </a:endParaRPr>
          </a:p>
        </p:txBody>
      </p:sp>
      <p:sp>
        <p:nvSpPr>
          <p:cNvPr id="30" name="Rectangle: Rounded Corners 29">
            <a:extLst>
              <a:ext uri="{FF2B5EF4-FFF2-40B4-BE49-F238E27FC236}">
                <a16:creationId xmlns:a16="http://schemas.microsoft.com/office/drawing/2014/main" id="{8ADE8D62-6E17-4B20-F190-ABFE50760720}"/>
              </a:ext>
            </a:extLst>
          </p:cNvPr>
          <p:cNvSpPr/>
          <p:nvPr/>
        </p:nvSpPr>
        <p:spPr>
          <a:xfrm>
            <a:off x="7951012" y="1322611"/>
            <a:ext cx="752768" cy="170823"/>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n>
                  <a:solidFill>
                    <a:sysClr val="windowText" lastClr="000000"/>
                  </a:solidFill>
                </a:ln>
                <a:solidFill>
                  <a:schemeClr val="tx1"/>
                </a:solidFill>
              </a:rPr>
              <a:t>PHE</a:t>
            </a:r>
            <a:endParaRPr lang="en-CA" dirty="0">
              <a:ln>
                <a:solidFill>
                  <a:sysClr val="windowText" lastClr="000000"/>
                </a:solidFill>
              </a:ln>
              <a:solidFill>
                <a:schemeClr val="tx1"/>
              </a:solidFill>
            </a:endParaRPr>
          </a:p>
        </p:txBody>
      </p:sp>
      <p:sp>
        <p:nvSpPr>
          <p:cNvPr id="31" name="Rectangle: Rounded Corners 30">
            <a:extLst>
              <a:ext uri="{FF2B5EF4-FFF2-40B4-BE49-F238E27FC236}">
                <a16:creationId xmlns:a16="http://schemas.microsoft.com/office/drawing/2014/main" id="{F098D1A9-2A9A-3635-BB9D-E02E7350586F}"/>
              </a:ext>
            </a:extLst>
          </p:cNvPr>
          <p:cNvSpPr/>
          <p:nvPr/>
        </p:nvSpPr>
        <p:spPr>
          <a:xfrm>
            <a:off x="9032573" y="1926053"/>
            <a:ext cx="752768" cy="170823"/>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n>
                  <a:solidFill>
                    <a:sysClr val="windowText" lastClr="000000"/>
                  </a:solidFill>
                </a:ln>
                <a:solidFill>
                  <a:schemeClr val="tx1"/>
                </a:solidFill>
              </a:rPr>
              <a:t>PHE</a:t>
            </a:r>
            <a:endParaRPr lang="en-CA" dirty="0">
              <a:ln>
                <a:solidFill>
                  <a:sysClr val="windowText" lastClr="000000"/>
                </a:solidFill>
              </a:ln>
              <a:solidFill>
                <a:schemeClr val="tx1"/>
              </a:solidFill>
            </a:endParaRPr>
          </a:p>
        </p:txBody>
      </p:sp>
      <p:sp>
        <p:nvSpPr>
          <p:cNvPr id="32" name="Rectangle: Rounded Corners 31">
            <a:extLst>
              <a:ext uri="{FF2B5EF4-FFF2-40B4-BE49-F238E27FC236}">
                <a16:creationId xmlns:a16="http://schemas.microsoft.com/office/drawing/2014/main" id="{EBE6B652-BB2F-A63B-94CD-96E0E9155DB1}"/>
              </a:ext>
            </a:extLst>
          </p:cNvPr>
          <p:cNvSpPr/>
          <p:nvPr/>
        </p:nvSpPr>
        <p:spPr>
          <a:xfrm>
            <a:off x="10086263" y="905918"/>
            <a:ext cx="752768" cy="170823"/>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n>
                  <a:solidFill>
                    <a:sysClr val="windowText" lastClr="000000"/>
                  </a:solidFill>
                </a:ln>
                <a:solidFill>
                  <a:schemeClr val="tx1"/>
                </a:solidFill>
              </a:rPr>
              <a:t>PHE</a:t>
            </a:r>
            <a:endParaRPr lang="en-CA" dirty="0">
              <a:ln>
                <a:solidFill>
                  <a:sysClr val="windowText" lastClr="000000"/>
                </a:solidFill>
              </a:ln>
              <a:solidFill>
                <a:schemeClr val="tx1"/>
              </a:solidFill>
            </a:endParaRPr>
          </a:p>
        </p:txBody>
      </p:sp>
    </p:spTree>
    <p:extLst>
      <p:ext uri="{BB962C8B-B14F-4D97-AF65-F5344CB8AC3E}">
        <p14:creationId xmlns:p14="http://schemas.microsoft.com/office/powerpoint/2010/main" val="191267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6" grpId="0" animBg="1"/>
      <p:bldP spid="7" grpId="0" animBg="1"/>
      <p:bldP spid="8"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5" name="Title 1">
            <a:extLst>
              <a:ext uri="{FF2B5EF4-FFF2-40B4-BE49-F238E27FC236}">
                <a16:creationId xmlns:a16="http://schemas.microsoft.com/office/drawing/2014/main" id="{F7145201-3599-115F-461A-9249591793EB}"/>
              </a:ext>
            </a:extLst>
          </p:cNvPr>
          <p:cNvSpPr txBox="1">
            <a:spLocks/>
          </p:cNvSpPr>
          <p:nvPr/>
        </p:nvSpPr>
        <p:spPr>
          <a:xfrm>
            <a:off x="3421764" y="359440"/>
            <a:ext cx="4950037" cy="9660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CA" sz="4200" dirty="0"/>
              <a:t>Grade 9 Classes</a:t>
            </a:r>
          </a:p>
        </p:txBody>
      </p:sp>
      <p:sp>
        <p:nvSpPr>
          <p:cNvPr id="7" name="TextBox 6">
            <a:extLst>
              <a:ext uri="{FF2B5EF4-FFF2-40B4-BE49-F238E27FC236}">
                <a16:creationId xmlns:a16="http://schemas.microsoft.com/office/drawing/2014/main" id="{8430400F-5E1C-F35D-BF05-A230F679B4E3}"/>
              </a:ext>
            </a:extLst>
          </p:cNvPr>
          <p:cNvSpPr txBox="1"/>
          <p:nvPr/>
        </p:nvSpPr>
        <p:spPr>
          <a:xfrm>
            <a:off x="2552330" y="1842051"/>
            <a:ext cx="6418554" cy="3539430"/>
          </a:xfrm>
          <a:prstGeom prst="rect">
            <a:avLst/>
          </a:prstGeom>
          <a:noFill/>
        </p:spPr>
        <p:txBody>
          <a:bodyPr wrap="square">
            <a:spAutoFit/>
          </a:bodyPr>
          <a:lstStyle/>
          <a:p>
            <a:pPr marL="0" indent="0">
              <a:buClrTx/>
              <a:buFont typeface="Arial"/>
              <a:buNone/>
              <a:defRPr/>
            </a:pPr>
            <a:r>
              <a:rPr lang="en-CA" sz="2800" dirty="0"/>
              <a:t>1. English 9</a:t>
            </a:r>
          </a:p>
          <a:p>
            <a:pPr marL="0" indent="0">
              <a:buClrTx/>
              <a:buFont typeface="Arial"/>
              <a:buNone/>
              <a:defRPr/>
            </a:pPr>
            <a:r>
              <a:rPr lang="en-CA" sz="2800" dirty="0"/>
              <a:t>2. Social Studies 9</a:t>
            </a:r>
          </a:p>
          <a:p>
            <a:pPr marL="0" indent="0">
              <a:buClrTx/>
              <a:buFont typeface="Arial"/>
              <a:buNone/>
              <a:defRPr/>
            </a:pPr>
            <a:r>
              <a:rPr lang="en-CA" sz="2800" dirty="0"/>
              <a:t>3. Science 9</a:t>
            </a:r>
          </a:p>
          <a:p>
            <a:pPr marL="0" indent="0">
              <a:buClrTx/>
              <a:buFont typeface="Arial"/>
              <a:buNone/>
              <a:defRPr/>
            </a:pPr>
            <a:r>
              <a:rPr lang="en-CA" sz="2800" dirty="0"/>
              <a:t>4. Math 9</a:t>
            </a:r>
          </a:p>
          <a:p>
            <a:pPr marL="0" indent="0">
              <a:buClrTx/>
              <a:buFont typeface="Arial"/>
              <a:buNone/>
              <a:defRPr/>
            </a:pPr>
            <a:r>
              <a:rPr lang="en-CA" sz="2800" dirty="0"/>
              <a:t>5. PHE  9 or AFL 9</a:t>
            </a:r>
          </a:p>
          <a:p>
            <a:pPr marL="0" indent="0">
              <a:buClrTx/>
              <a:buFont typeface="Arial"/>
              <a:buNone/>
              <a:defRPr/>
            </a:pPr>
            <a:r>
              <a:rPr lang="en-US" sz="2800" dirty="0"/>
              <a:t>6. Elective #1</a:t>
            </a:r>
            <a:endParaRPr lang="en-CA" sz="2800" dirty="0"/>
          </a:p>
          <a:p>
            <a:pPr marL="0" indent="0">
              <a:buClrTx/>
              <a:buFont typeface="Arial"/>
              <a:buNone/>
              <a:defRPr/>
            </a:pPr>
            <a:r>
              <a:rPr lang="en-US" sz="2800" dirty="0"/>
              <a:t>7. Elective #2</a:t>
            </a:r>
          </a:p>
          <a:p>
            <a:pPr marL="0" indent="0">
              <a:buClrTx/>
              <a:buFont typeface="Arial"/>
              <a:buNone/>
              <a:defRPr/>
            </a:pPr>
            <a:r>
              <a:rPr lang="en-US" sz="2800" dirty="0"/>
              <a:t>8. Elective #3</a:t>
            </a:r>
          </a:p>
        </p:txBody>
      </p:sp>
      <p:sp>
        <p:nvSpPr>
          <p:cNvPr id="8" name="Right Brace 7">
            <a:extLst>
              <a:ext uri="{FF2B5EF4-FFF2-40B4-BE49-F238E27FC236}">
                <a16:creationId xmlns:a16="http://schemas.microsoft.com/office/drawing/2014/main" id="{5570B2CC-E35A-71E3-AD2A-EB2A20323356}"/>
              </a:ext>
            </a:extLst>
          </p:cNvPr>
          <p:cNvSpPr/>
          <p:nvPr/>
        </p:nvSpPr>
        <p:spPr>
          <a:xfrm>
            <a:off x="5334502" y="1842051"/>
            <a:ext cx="285226" cy="218841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a:extLst>
              <a:ext uri="{FF2B5EF4-FFF2-40B4-BE49-F238E27FC236}">
                <a16:creationId xmlns:a16="http://schemas.microsoft.com/office/drawing/2014/main" id="{728FBD78-019F-EFE7-BBC3-F5CD8CCAF801}"/>
              </a:ext>
            </a:extLst>
          </p:cNvPr>
          <p:cNvSpPr/>
          <p:nvPr/>
        </p:nvSpPr>
        <p:spPr>
          <a:xfrm>
            <a:off x="5334502" y="4108817"/>
            <a:ext cx="285226" cy="120332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TextBox 10">
            <a:extLst>
              <a:ext uri="{FF2B5EF4-FFF2-40B4-BE49-F238E27FC236}">
                <a16:creationId xmlns:a16="http://schemas.microsoft.com/office/drawing/2014/main" id="{2AB690B8-1FC1-FE05-FADB-A1F223420D62}"/>
              </a:ext>
            </a:extLst>
          </p:cNvPr>
          <p:cNvSpPr txBox="1"/>
          <p:nvPr/>
        </p:nvSpPr>
        <p:spPr>
          <a:xfrm>
            <a:off x="5619728" y="2191773"/>
            <a:ext cx="2044179" cy="1569660"/>
          </a:xfrm>
          <a:prstGeom prst="rect">
            <a:avLst/>
          </a:prstGeom>
          <a:noFill/>
        </p:spPr>
        <p:txBody>
          <a:bodyPr wrap="square" rtlCol="0">
            <a:spAutoFit/>
          </a:bodyPr>
          <a:lstStyle/>
          <a:p>
            <a:pPr algn="ctr"/>
            <a:r>
              <a:rPr lang="en-US" sz="2400" dirty="0">
                <a:solidFill>
                  <a:schemeClr val="accent1">
                    <a:lumMod val="75000"/>
                  </a:schemeClr>
                </a:solidFill>
              </a:rPr>
              <a:t>REQUIRED</a:t>
            </a:r>
          </a:p>
          <a:p>
            <a:pPr algn="ctr"/>
            <a:r>
              <a:rPr lang="en-US" sz="2400" dirty="0">
                <a:solidFill>
                  <a:schemeClr val="accent1">
                    <a:lumMod val="75000"/>
                  </a:schemeClr>
                </a:solidFill>
              </a:rPr>
              <a:t>All grade 9 students take these courses.</a:t>
            </a:r>
          </a:p>
        </p:txBody>
      </p:sp>
      <p:sp>
        <p:nvSpPr>
          <p:cNvPr id="12" name="TextBox 11">
            <a:extLst>
              <a:ext uri="{FF2B5EF4-FFF2-40B4-BE49-F238E27FC236}">
                <a16:creationId xmlns:a16="http://schemas.microsoft.com/office/drawing/2014/main" id="{823E9A45-3F4E-3416-FFD9-DE3360480E59}"/>
              </a:ext>
            </a:extLst>
          </p:cNvPr>
          <p:cNvSpPr txBox="1"/>
          <p:nvPr/>
        </p:nvSpPr>
        <p:spPr>
          <a:xfrm>
            <a:off x="5619727" y="4111814"/>
            <a:ext cx="2044179" cy="1200329"/>
          </a:xfrm>
          <a:prstGeom prst="rect">
            <a:avLst/>
          </a:prstGeom>
          <a:noFill/>
        </p:spPr>
        <p:txBody>
          <a:bodyPr wrap="square" rtlCol="0">
            <a:spAutoFit/>
          </a:bodyPr>
          <a:lstStyle/>
          <a:p>
            <a:pPr algn="ctr"/>
            <a:r>
              <a:rPr lang="en-US" sz="2400" dirty="0">
                <a:solidFill>
                  <a:schemeClr val="accent1">
                    <a:lumMod val="75000"/>
                  </a:schemeClr>
                </a:solidFill>
              </a:rPr>
              <a:t>CHOICES</a:t>
            </a:r>
          </a:p>
          <a:p>
            <a:pPr algn="ctr"/>
            <a:r>
              <a:rPr lang="en-US" sz="2400" dirty="0">
                <a:solidFill>
                  <a:schemeClr val="accent1">
                    <a:lumMod val="75000"/>
                  </a:schemeClr>
                </a:solidFill>
              </a:rPr>
              <a:t>Different for every student.</a:t>
            </a:r>
          </a:p>
        </p:txBody>
      </p:sp>
    </p:spTree>
    <p:extLst>
      <p:ext uri="{BB962C8B-B14F-4D97-AF65-F5344CB8AC3E}">
        <p14:creationId xmlns:p14="http://schemas.microsoft.com/office/powerpoint/2010/main" val="398901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73088" y="446104"/>
            <a:ext cx="10018713" cy="876670"/>
          </a:xfrm>
        </p:spPr>
        <p:txBody>
          <a:bodyPr>
            <a:noAutofit/>
          </a:bodyPr>
          <a:lstStyle/>
          <a:p>
            <a:r>
              <a:rPr lang="en-CA" sz="7200" dirty="0"/>
              <a:t>English 9</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pic>
        <p:nvPicPr>
          <p:cNvPr id="5" name="Picture 4">
            <a:extLst>
              <a:ext uri="{FF2B5EF4-FFF2-40B4-BE49-F238E27FC236}">
                <a16:creationId xmlns:a16="http://schemas.microsoft.com/office/drawing/2014/main" id="{4E39FF95-7A4D-59CA-6828-40D07F289BA2}"/>
              </a:ext>
            </a:extLst>
          </p:cNvPr>
          <p:cNvPicPr>
            <a:picLocks noChangeAspect="1"/>
          </p:cNvPicPr>
          <p:nvPr/>
        </p:nvPicPr>
        <p:blipFill>
          <a:blip r:embed="rId4"/>
          <a:stretch>
            <a:fillRect/>
          </a:stretch>
        </p:blipFill>
        <p:spPr>
          <a:xfrm>
            <a:off x="6810232" y="4733989"/>
            <a:ext cx="4543567" cy="1870304"/>
          </a:xfrm>
          <a:prstGeom prst="rect">
            <a:avLst/>
          </a:prstGeom>
        </p:spPr>
      </p:pic>
      <p:sp>
        <p:nvSpPr>
          <p:cNvPr id="7" name="TextBox 6">
            <a:extLst>
              <a:ext uri="{FF2B5EF4-FFF2-40B4-BE49-F238E27FC236}">
                <a16:creationId xmlns:a16="http://schemas.microsoft.com/office/drawing/2014/main" id="{11645ECB-0C54-4FDA-9E74-85FC7920E6A2}"/>
              </a:ext>
            </a:extLst>
          </p:cNvPr>
          <p:cNvSpPr txBox="1"/>
          <p:nvPr/>
        </p:nvSpPr>
        <p:spPr>
          <a:xfrm>
            <a:off x="1637158" y="1627133"/>
            <a:ext cx="9890572" cy="3046988"/>
          </a:xfrm>
          <a:prstGeom prst="rect">
            <a:avLst/>
          </a:prstGeom>
          <a:noFill/>
        </p:spPr>
        <p:txBody>
          <a:bodyPr wrap="square">
            <a:spAutoFit/>
          </a:bodyPr>
          <a:lstStyle/>
          <a:p>
            <a:pPr marL="0" indent="0">
              <a:buNone/>
            </a:pPr>
            <a:r>
              <a:rPr lang="en-US" sz="3200" dirty="0"/>
              <a:t>The major goal of English 9 is to provide learning strategies around the three core competencies of thinking, communicating and personal / social learning. This will be done by examining a variety of texts and genres. Students will learn literary techniques and explore creative writing, poetry, and other writing processes.</a:t>
            </a:r>
            <a:endParaRPr lang="en-CA" sz="3200" dirty="0"/>
          </a:p>
        </p:txBody>
      </p:sp>
    </p:spTree>
    <p:extLst>
      <p:ext uri="{BB962C8B-B14F-4D97-AF65-F5344CB8AC3E}">
        <p14:creationId xmlns:p14="http://schemas.microsoft.com/office/powerpoint/2010/main" val="110913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1510944" y="446104"/>
            <a:ext cx="10018713" cy="876670"/>
          </a:xfrm>
        </p:spPr>
        <p:txBody>
          <a:bodyPr>
            <a:noAutofit/>
          </a:bodyPr>
          <a:lstStyle/>
          <a:p>
            <a:r>
              <a:rPr lang="en-CA" sz="7200" dirty="0"/>
              <a:t>Social Studies 9</a:t>
            </a:r>
          </a:p>
        </p:txBody>
      </p:sp>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5" name="Content Placeholder 2">
            <a:extLst>
              <a:ext uri="{FF2B5EF4-FFF2-40B4-BE49-F238E27FC236}">
                <a16:creationId xmlns:a16="http://schemas.microsoft.com/office/drawing/2014/main" id="{468592AC-7921-02F2-0966-B3AA55714EA1}"/>
              </a:ext>
            </a:extLst>
          </p:cNvPr>
          <p:cNvSpPr txBox="1">
            <a:spLocks/>
          </p:cNvSpPr>
          <p:nvPr/>
        </p:nvSpPr>
        <p:spPr>
          <a:xfrm>
            <a:off x="1415249" y="1193699"/>
            <a:ext cx="10578483" cy="447060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3600" dirty="0"/>
              <a:t>Topics include: Confederation, development of the Canadian West, Canada’s physical geography, Canada’s economic activities and relationship with other countries, and revolutions. Current events will also be a focus of this course.</a:t>
            </a:r>
            <a:endParaRPr lang="en-CA" sz="3600" dirty="0"/>
          </a:p>
          <a:p>
            <a:pPr marL="0" indent="0">
              <a:buFont typeface="Arial"/>
              <a:buNone/>
            </a:pPr>
            <a:endParaRPr lang="en-CA" dirty="0"/>
          </a:p>
        </p:txBody>
      </p:sp>
      <p:pic>
        <p:nvPicPr>
          <p:cNvPr id="6" name="Picture 5">
            <a:extLst>
              <a:ext uri="{FF2B5EF4-FFF2-40B4-BE49-F238E27FC236}">
                <a16:creationId xmlns:a16="http://schemas.microsoft.com/office/drawing/2014/main" id="{05ED9A10-E495-BBAC-CF03-03AAD576542A}"/>
              </a:ext>
            </a:extLst>
          </p:cNvPr>
          <p:cNvPicPr>
            <a:picLocks noChangeAspect="1"/>
          </p:cNvPicPr>
          <p:nvPr/>
        </p:nvPicPr>
        <p:blipFill>
          <a:blip r:embed="rId4"/>
          <a:stretch>
            <a:fillRect/>
          </a:stretch>
        </p:blipFill>
        <p:spPr>
          <a:xfrm>
            <a:off x="6520300" y="4541592"/>
            <a:ext cx="4543567" cy="1870304"/>
          </a:xfrm>
          <a:prstGeom prst="rect">
            <a:avLst/>
          </a:prstGeom>
        </p:spPr>
      </p:pic>
    </p:spTree>
    <p:extLst>
      <p:ext uri="{BB962C8B-B14F-4D97-AF65-F5344CB8AC3E}">
        <p14:creationId xmlns:p14="http://schemas.microsoft.com/office/powerpoint/2010/main" val="72090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4787</TotalTime>
  <Words>2209</Words>
  <Application>Microsoft Office PowerPoint</Application>
  <PresentationFormat>Widescreen</PresentationFormat>
  <Paragraphs>181</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Calibri</vt:lpstr>
      <vt:lpstr>Constantia</vt:lpstr>
      <vt:lpstr>Corbel</vt:lpstr>
      <vt:lpstr>Symbol</vt:lpstr>
      <vt:lpstr>Times New Roman</vt:lpstr>
      <vt:lpstr>Wingdings</vt:lpstr>
      <vt:lpstr>Parallax</vt:lpstr>
      <vt:lpstr>Welcome to PVSS!  Grade 9 Course Selection  2025-2026</vt:lpstr>
      <vt:lpstr>Welcome to the traditional unceded lands of the Secwepemc and Sylix people</vt:lpstr>
      <vt:lpstr>PowerPoint Presentation</vt:lpstr>
      <vt:lpstr>Student Support Services</vt:lpstr>
      <vt:lpstr>PowerPoint Presentation</vt:lpstr>
      <vt:lpstr>PowerPoint Presentation</vt:lpstr>
      <vt:lpstr>PowerPoint Presentation</vt:lpstr>
      <vt:lpstr>English 9</vt:lpstr>
      <vt:lpstr>Social Studies 9</vt:lpstr>
      <vt:lpstr>Math 9</vt:lpstr>
      <vt:lpstr>Science 9</vt:lpstr>
      <vt:lpstr>Physical and Health Education 9</vt:lpstr>
      <vt:lpstr>Electives</vt:lpstr>
      <vt:lpstr>French 9</vt:lpstr>
      <vt:lpstr>Computer Explorations 9 (ADST)</vt:lpstr>
      <vt:lpstr>Foods 9 (ADST)</vt:lpstr>
      <vt:lpstr>Jr. Trades 9 (ADST)</vt:lpstr>
      <vt:lpstr>Mechanics and Metal 9 (ADST)</vt:lpstr>
      <vt:lpstr>Woodwork 9 (ADST)</vt:lpstr>
      <vt:lpstr>Dance 9 (Arts)</vt:lpstr>
      <vt:lpstr>Drama 9 (Arts)</vt:lpstr>
      <vt:lpstr>Concert Band 9 (Arts)</vt:lpstr>
      <vt:lpstr>Choir/Guitars 9 (Arts)</vt:lpstr>
      <vt:lpstr>Visual Art 9 (Arts)</vt:lpstr>
      <vt:lpstr>Hockey Academy</vt:lpstr>
      <vt:lpstr>Outside the timetable classes (OTT)</vt:lpstr>
      <vt:lpstr>Jr. Jazz Band (OTT)</vt:lpstr>
      <vt:lpstr>Blues Band 9-12 (OTT)</vt:lpstr>
      <vt:lpstr>Timeline</vt:lpstr>
      <vt:lpstr>Timetable Changes</vt:lpstr>
      <vt:lpstr>Get Involved!</vt:lpstr>
      <vt:lpstr>Get Involved!!!</vt:lpstr>
    </vt:vector>
  </TitlesOfParts>
  <Company>School District No. 83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PVSS 2022-2023</dc:title>
  <dc:creator>Steven Drapala</dc:creator>
  <cp:lastModifiedBy>Steven Drapala</cp:lastModifiedBy>
  <cp:revision>4</cp:revision>
  <dcterms:created xsi:type="dcterms:W3CDTF">2022-08-30T05:40:27Z</dcterms:created>
  <dcterms:modified xsi:type="dcterms:W3CDTF">2025-02-24T22:20:20Z</dcterms:modified>
</cp:coreProperties>
</file>