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57" r:id="rId3"/>
    <p:sldId id="309" r:id="rId4"/>
    <p:sldId id="301" r:id="rId5"/>
    <p:sldId id="304" r:id="rId6"/>
    <p:sldId id="326" r:id="rId7"/>
    <p:sldId id="310" r:id="rId8"/>
    <p:sldId id="311" r:id="rId9"/>
    <p:sldId id="312" r:id="rId10"/>
    <p:sldId id="313" r:id="rId11"/>
    <p:sldId id="315" r:id="rId12"/>
    <p:sldId id="258" r:id="rId13"/>
    <p:sldId id="282" r:id="rId14"/>
    <p:sldId id="279" r:id="rId15"/>
    <p:sldId id="288" r:id="rId16"/>
    <p:sldId id="284" r:id="rId17"/>
    <p:sldId id="285" r:id="rId18"/>
    <p:sldId id="308" r:id="rId19"/>
    <p:sldId id="299" r:id="rId20"/>
    <p:sldId id="327" r:id="rId21"/>
    <p:sldId id="306" r:id="rId22"/>
    <p:sldId id="316" r:id="rId23"/>
    <p:sldId id="317" r:id="rId24"/>
    <p:sldId id="318" r:id="rId25"/>
    <p:sldId id="328" r:id="rId26"/>
    <p:sldId id="325" r:id="rId27"/>
    <p:sldId id="270" r:id="rId28"/>
    <p:sldId id="329" r:id="rId29"/>
    <p:sldId id="30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Drapala" userId="4b68b3ea-706c-4f57-8a4f-3e6c4fad9839" providerId="ADAL" clId="{3F4281FC-8335-4F0B-AC76-8B7E540C53A2}"/>
    <pc:docChg chg="delSld modSld">
      <pc:chgData name="Steven Drapala" userId="4b68b3ea-706c-4f57-8a4f-3e6c4fad9839" providerId="ADAL" clId="{3F4281FC-8335-4F0B-AC76-8B7E540C53A2}" dt="2025-02-23T21:35:40.744" v="59" actId="20577"/>
      <pc:docMkLst>
        <pc:docMk/>
      </pc:docMkLst>
      <pc:sldChg chg="modSp mod">
        <pc:chgData name="Steven Drapala" userId="4b68b3ea-706c-4f57-8a4f-3e6c4fad9839" providerId="ADAL" clId="{3F4281FC-8335-4F0B-AC76-8B7E540C53A2}" dt="2025-02-23T00:53:00.075" v="1" actId="20577"/>
        <pc:sldMkLst>
          <pc:docMk/>
          <pc:sldMk cId="1991747469" sldId="261"/>
        </pc:sldMkLst>
        <pc:spChg chg="mod">
          <ac:chgData name="Steven Drapala" userId="4b68b3ea-706c-4f57-8a4f-3e6c4fad9839" providerId="ADAL" clId="{3F4281FC-8335-4F0B-AC76-8B7E540C53A2}" dt="2025-02-23T00:53:00.075" v="1" actId="20577"/>
          <ac:spMkLst>
            <pc:docMk/>
            <pc:sldMk cId="1991747469" sldId="261"/>
            <ac:spMk id="2" creationId="{75CB2552-D776-BC66-B316-03A7AD5DFC88}"/>
          </ac:spMkLst>
        </pc:spChg>
      </pc:sldChg>
      <pc:sldChg chg="modSp mod">
        <pc:chgData name="Steven Drapala" userId="4b68b3ea-706c-4f57-8a4f-3e6c4fad9839" providerId="ADAL" clId="{3F4281FC-8335-4F0B-AC76-8B7E540C53A2}" dt="2025-02-23T00:53:37.511" v="9" actId="5793"/>
        <pc:sldMkLst>
          <pc:docMk/>
          <pc:sldMk cId="3742011742" sldId="304"/>
        </pc:sldMkLst>
        <pc:spChg chg="mod">
          <ac:chgData name="Steven Drapala" userId="4b68b3ea-706c-4f57-8a4f-3e6c4fad9839" providerId="ADAL" clId="{3F4281FC-8335-4F0B-AC76-8B7E540C53A2}" dt="2025-02-23T00:53:37.511" v="9" actId="5793"/>
          <ac:spMkLst>
            <pc:docMk/>
            <pc:sldMk cId="3742011742" sldId="304"/>
            <ac:spMk id="5" creationId="{DE898D90-21EE-6001-8D6B-3501EDFABE9C}"/>
          </ac:spMkLst>
        </pc:spChg>
      </pc:sldChg>
      <pc:sldChg chg="modSp mod">
        <pc:chgData name="Steven Drapala" userId="4b68b3ea-706c-4f57-8a4f-3e6c4fad9839" providerId="ADAL" clId="{3F4281FC-8335-4F0B-AC76-8B7E540C53A2}" dt="2025-02-23T21:35:40.744" v="59" actId="20577"/>
        <pc:sldMkLst>
          <pc:docMk/>
          <pc:sldMk cId="3447202382" sldId="308"/>
        </pc:sldMkLst>
        <pc:spChg chg="mod">
          <ac:chgData name="Steven Drapala" userId="4b68b3ea-706c-4f57-8a4f-3e6c4fad9839" providerId="ADAL" clId="{3F4281FC-8335-4F0B-AC76-8B7E540C53A2}" dt="2025-02-23T21:35:40.744" v="59" actId="20577"/>
          <ac:spMkLst>
            <pc:docMk/>
            <pc:sldMk cId="3447202382" sldId="308"/>
            <ac:spMk id="7" creationId="{47EDB16E-D8BA-F5B8-CBF2-024D27A5D848}"/>
          </ac:spMkLst>
        </pc:spChg>
      </pc:sldChg>
      <pc:sldChg chg="del">
        <pc:chgData name="Steven Drapala" userId="4b68b3ea-706c-4f57-8a4f-3e6c4fad9839" providerId="ADAL" clId="{3F4281FC-8335-4F0B-AC76-8B7E540C53A2}" dt="2025-02-23T00:54:52.114" v="10" actId="47"/>
        <pc:sldMkLst>
          <pc:docMk/>
          <pc:sldMk cId="2579020195" sldId="314"/>
        </pc:sldMkLst>
      </pc:sldChg>
      <pc:sldChg chg="modSp mod">
        <pc:chgData name="Steven Drapala" userId="4b68b3ea-706c-4f57-8a4f-3e6c4fad9839" providerId="ADAL" clId="{3F4281FC-8335-4F0B-AC76-8B7E540C53A2}" dt="2025-02-23T00:56:04.994" v="53" actId="1076"/>
        <pc:sldMkLst>
          <pc:docMk/>
          <pc:sldMk cId="1754929046" sldId="329"/>
        </pc:sldMkLst>
        <pc:spChg chg="mod">
          <ac:chgData name="Steven Drapala" userId="4b68b3ea-706c-4f57-8a4f-3e6c4fad9839" providerId="ADAL" clId="{3F4281FC-8335-4F0B-AC76-8B7E540C53A2}" dt="2025-02-23T00:55:50.901" v="25" actId="20577"/>
          <ac:spMkLst>
            <pc:docMk/>
            <pc:sldMk cId="1754929046" sldId="329"/>
            <ac:spMk id="6" creationId="{9C29EB92-B79F-6268-6A48-CCAFC8C17ACF}"/>
          </ac:spMkLst>
        </pc:spChg>
        <pc:spChg chg="mod">
          <ac:chgData name="Steven Drapala" userId="4b68b3ea-706c-4f57-8a4f-3e6c4fad9839" providerId="ADAL" clId="{3F4281FC-8335-4F0B-AC76-8B7E540C53A2}" dt="2025-02-23T00:56:04.994" v="53" actId="1076"/>
          <ac:spMkLst>
            <pc:docMk/>
            <pc:sldMk cId="1754929046" sldId="329"/>
            <ac:spMk id="9" creationId="{3E270CC1-FA88-FD5B-B06F-76DA47FAD66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951373F5-72F6-F8CE-C5D9-565EDE3E9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1549" y="995481"/>
            <a:ext cx="4783809" cy="452389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CB2552-D776-BC66-B316-03A7AD5D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4257" y="386094"/>
            <a:ext cx="6427434" cy="5742669"/>
          </a:xfrm>
        </p:spPr>
        <p:txBody>
          <a:bodyPr>
            <a:noAutofit/>
          </a:bodyPr>
          <a:lstStyle/>
          <a:p>
            <a:r>
              <a:rPr lang="en-CA" sz="6000" b="1" dirty="0"/>
              <a:t>Welcome to PVSS!</a:t>
            </a:r>
            <a:br>
              <a:rPr lang="en-CA" sz="6000" b="1" dirty="0"/>
            </a:br>
            <a:br>
              <a:rPr lang="en-CA" sz="6000" b="1" dirty="0"/>
            </a:br>
            <a:r>
              <a:rPr lang="en-CA" sz="6000" b="1" dirty="0"/>
              <a:t>Grade 8</a:t>
            </a:r>
            <a:br>
              <a:rPr lang="en-CA" sz="6000" b="1" dirty="0"/>
            </a:br>
            <a:r>
              <a:rPr lang="en-CA" sz="6000" b="1" dirty="0"/>
              <a:t>Parent Night</a:t>
            </a:r>
            <a:br>
              <a:rPr lang="en-CA" sz="6000" b="1" dirty="0"/>
            </a:br>
            <a:r>
              <a:rPr lang="en-CA" sz="6000" b="1" dirty="0"/>
              <a:t>March 2025</a:t>
            </a:r>
          </a:p>
        </p:txBody>
      </p:sp>
    </p:spTree>
    <p:extLst>
      <p:ext uri="{BB962C8B-B14F-4D97-AF65-F5344CB8AC3E}">
        <p14:creationId xmlns:p14="http://schemas.microsoft.com/office/powerpoint/2010/main" val="1991747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D83 Indigenous Education">
            <a:extLst>
              <a:ext uri="{FF2B5EF4-FFF2-40B4-BE49-F238E27FC236}">
                <a16:creationId xmlns:a16="http://schemas.microsoft.com/office/drawing/2014/main" id="{4AC604DC-30C5-6AAA-609C-66D3AF5C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417" y="123825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CC2DB92-46C3-4CFD-A8CA-784F355ED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624" y="128009"/>
            <a:ext cx="8953288" cy="1143000"/>
          </a:xfrm>
        </p:spPr>
        <p:txBody>
          <a:bodyPr>
            <a:noAutofit/>
          </a:bodyPr>
          <a:lstStyle/>
          <a:p>
            <a:r>
              <a:rPr lang="en-CA" sz="4800" dirty="0"/>
              <a:t>Indigenous Education Department</a:t>
            </a:r>
            <a:endParaRPr lang="en-US" sz="4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F146FD-94E9-1DB8-B860-6FE862E8EAE8}"/>
              </a:ext>
            </a:extLst>
          </p:cNvPr>
          <p:cNvSpPr txBox="1"/>
          <p:nvPr/>
        </p:nvSpPr>
        <p:spPr>
          <a:xfrm>
            <a:off x="1665624" y="1448752"/>
            <a:ext cx="960013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2800"/>
              <a:t>Advocate </a:t>
            </a:r>
            <a:r>
              <a:rPr lang="en-CA" sz="2800" dirty="0"/>
              <a:t>for and support all students of Indigenous ancestry within a school of all learning abilities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2800" dirty="0"/>
              <a:t>Provide cultural enrichment and academic support to students of Indigenous ancestry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2800" dirty="0"/>
              <a:t>Provide check-ins with students of Indigenous ancestry to see how they are doing and refer to other members of the school-based team if necessary 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2800" dirty="0"/>
              <a:t>Are available to Indigenous students at lunchtime</a:t>
            </a:r>
            <a:endParaRPr lang="en-US" sz="2800" dirty="0"/>
          </a:p>
        </p:txBody>
      </p:sp>
      <p:pic>
        <p:nvPicPr>
          <p:cNvPr id="2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29869BC-E98B-2954-E591-9F00C9BDC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8912" y="141745"/>
            <a:ext cx="1482010" cy="140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08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D83 Indigenous Education">
            <a:extLst>
              <a:ext uri="{FF2B5EF4-FFF2-40B4-BE49-F238E27FC236}">
                <a16:creationId xmlns:a16="http://schemas.microsoft.com/office/drawing/2014/main" id="{4AC604DC-30C5-6AAA-609C-66D3AF5C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417" y="123825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CC2DB92-46C3-4CFD-A8CA-784F355ED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276" y="128009"/>
            <a:ext cx="7498080" cy="1143000"/>
          </a:xfrm>
        </p:spPr>
        <p:txBody>
          <a:bodyPr>
            <a:normAutofit/>
          </a:bodyPr>
          <a:lstStyle/>
          <a:p>
            <a:r>
              <a:rPr lang="en-CA" sz="5400" dirty="0"/>
              <a:t>SPARK Program</a:t>
            </a:r>
            <a:endParaRPr lang="en-US" sz="5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F146FD-94E9-1DB8-B860-6FE862E8EAE8}"/>
              </a:ext>
            </a:extLst>
          </p:cNvPr>
          <p:cNvSpPr txBox="1"/>
          <p:nvPr/>
        </p:nvSpPr>
        <p:spPr>
          <a:xfrm>
            <a:off x="1953246" y="1975744"/>
            <a:ext cx="9600139" cy="2376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28600" algn="l"/>
                <a:tab pos="571500" algn="l"/>
                <a:tab pos="685800" algn="l"/>
              </a:tabLst>
            </a:pPr>
            <a:r>
              <a:rPr lang="en-C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SPARK is an in-school alternate type program for students in Grades 10-12 that offers students the flexibility to complete their course work when the regular classroom setting isn’t working.  This may be for a variety of reasons and all </a:t>
            </a:r>
            <a:r>
              <a:rPr lang="en-C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admittance is referred through School Based Team</a:t>
            </a:r>
            <a:r>
              <a:rPr lang="en-C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29869BC-E98B-2954-E591-9F00C9BDC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8912" y="141745"/>
            <a:ext cx="1482010" cy="140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47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1665F7-04B2-C5B4-014A-B854C6F13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18912" y="141745"/>
            <a:ext cx="1482010" cy="140149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8CAC5-39B4-10A7-C941-085063E29695}"/>
              </a:ext>
            </a:extLst>
          </p:cNvPr>
          <p:cNvSpPr txBox="1">
            <a:spLocks/>
          </p:cNvSpPr>
          <p:nvPr/>
        </p:nvSpPr>
        <p:spPr>
          <a:xfrm>
            <a:off x="1792442" y="1763696"/>
            <a:ext cx="11045513" cy="258618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0"/>
              </a:spcBef>
              <a:buClr>
                <a:schemeClr val="accent1"/>
              </a:buClr>
              <a:buNone/>
            </a:pPr>
            <a:endParaRPr lang="en-CA" sz="36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7B0036-1C55-BC96-9FA7-87532094177F}"/>
              </a:ext>
            </a:extLst>
          </p:cNvPr>
          <p:cNvSpPr txBox="1">
            <a:spLocks/>
          </p:cNvSpPr>
          <p:nvPr/>
        </p:nvSpPr>
        <p:spPr>
          <a:xfrm>
            <a:off x="2389312" y="312939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A Comparison</a:t>
            </a:r>
            <a:endParaRPr lang="en-CA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5E51643-5442-FA18-76D0-27C8EE615830}"/>
              </a:ext>
            </a:extLst>
          </p:cNvPr>
          <p:cNvSpPr txBox="1">
            <a:spLocks/>
          </p:cNvSpPr>
          <p:nvPr/>
        </p:nvSpPr>
        <p:spPr>
          <a:xfrm>
            <a:off x="2389312" y="1187434"/>
            <a:ext cx="3456291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Middle School</a:t>
            </a:r>
            <a:endParaRPr lang="en-CA" sz="32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1CB8AEC-E2F1-1B97-A6FA-7269909C6176}"/>
              </a:ext>
            </a:extLst>
          </p:cNvPr>
          <p:cNvSpPr txBox="1">
            <a:spLocks/>
          </p:cNvSpPr>
          <p:nvPr/>
        </p:nvSpPr>
        <p:spPr>
          <a:xfrm>
            <a:off x="7232520" y="1256249"/>
            <a:ext cx="3467806" cy="5762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High School</a:t>
            </a:r>
            <a:endParaRPr lang="en-CA" sz="320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A6A6166-DCCB-54FD-551C-5B2C7057FA65}"/>
              </a:ext>
            </a:extLst>
          </p:cNvPr>
          <p:cNvSpPr txBox="1">
            <a:spLocks/>
          </p:cNvSpPr>
          <p:nvPr/>
        </p:nvSpPr>
        <p:spPr>
          <a:xfrm>
            <a:off x="2673332" y="1979353"/>
            <a:ext cx="4023360" cy="289171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CORE teacher(s)</a:t>
            </a:r>
          </a:p>
          <a:p>
            <a:r>
              <a:rPr lang="en-US" dirty="0"/>
              <a:t>Explorations teacher(s)</a:t>
            </a:r>
          </a:p>
          <a:p>
            <a:endParaRPr lang="en-US" dirty="0"/>
          </a:p>
          <a:p>
            <a:r>
              <a:rPr lang="en-US" dirty="0"/>
              <a:t>50-minute classes</a:t>
            </a:r>
          </a:p>
          <a:p>
            <a:r>
              <a:rPr lang="en-US" dirty="0"/>
              <a:t>Linear classes</a:t>
            </a:r>
          </a:p>
          <a:p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F0553E1-E3CD-F4E5-B03A-2322FB7B3531}"/>
              </a:ext>
            </a:extLst>
          </p:cNvPr>
          <p:cNvSpPr txBox="1">
            <a:spLocks/>
          </p:cNvSpPr>
          <p:nvPr/>
        </p:nvSpPr>
        <p:spPr>
          <a:xfrm>
            <a:off x="7506988" y="1979353"/>
            <a:ext cx="4023360" cy="372725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Academic teachers</a:t>
            </a:r>
          </a:p>
          <a:p>
            <a:r>
              <a:rPr lang="en-US" dirty="0"/>
              <a:t>Elective teachers</a:t>
            </a:r>
          </a:p>
          <a:p>
            <a:endParaRPr lang="en-US" dirty="0"/>
          </a:p>
          <a:p>
            <a:r>
              <a:rPr lang="en-US" dirty="0"/>
              <a:t>80-minute classes</a:t>
            </a:r>
          </a:p>
          <a:p>
            <a:r>
              <a:rPr lang="en-US" dirty="0"/>
              <a:t>Semester-based classes</a:t>
            </a:r>
          </a:p>
          <a:p>
            <a:pPr marL="118872" indent="0">
              <a:buFont typeface="Arial"/>
              <a:buNone/>
            </a:pPr>
            <a:r>
              <a:rPr lang="en-US" dirty="0"/>
              <a:t>    (few linear classes)</a:t>
            </a:r>
          </a:p>
          <a:p>
            <a:pPr>
              <a:buFont typeface="Arial"/>
              <a:buNone/>
            </a:pPr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1C0CB3-2B24-AE33-8D8B-CD91EFDF40AA}"/>
              </a:ext>
            </a:extLst>
          </p:cNvPr>
          <p:cNvSpPr txBox="1"/>
          <p:nvPr/>
        </p:nvSpPr>
        <p:spPr>
          <a:xfrm>
            <a:off x="1889727" y="5292628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Responsibility… </a:t>
            </a:r>
          </a:p>
          <a:p>
            <a:pPr algn="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Accountability…</a:t>
            </a:r>
          </a:p>
          <a:p>
            <a:pPr algn="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Expectations…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E86166-C073-7CE4-4699-B3A6088B67A1}"/>
              </a:ext>
            </a:extLst>
          </p:cNvPr>
          <p:cNvSpPr txBox="1"/>
          <p:nvPr/>
        </p:nvSpPr>
        <p:spPr>
          <a:xfrm>
            <a:off x="7888433" y="5292628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Transitioning from 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Adult Monitored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…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Student Managed</a:t>
            </a:r>
            <a:endParaRPr lang="en-C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2" descr="10-103711_image-doodle-arrow-clip-art.png (920×914)">
            <a:extLst>
              <a:ext uri="{FF2B5EF4-FFF2-40B4-BE49-F238E27FC236}">
                <a16:creationId xmlns:a16="http://schemas.microsoft.com/office/drawing/2014/main" id="{C85BEB46-D5A5-C221-C32A-9A9A15250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39" b="89825" l="5109" r="971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02684">
            <a:off x="5757838" y="5113784"/>
            <a:ext cx="1452112" cy="144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464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5C43F0F-7161-8E4D-3D79-234AC08184F5}"/>
              </a:ext>
            </a:extLst>
          </p:cNvPr>
          <p:cNvSpPr/>
          <p:nvPr/>
        </p:nvSpPr>
        <p:spPr>
          <a:xfrm>
            <a:off x="2049658" y="2279044"/>
            <a:ext cx="1632247" cy="2734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B1EC65-8657-33B7-8227-CAA1916268A1}"/>
              </a:ext>
            </a:extLst>
          </p:cNvPr>
          <p:cNvSpPr/>
          <p:nvPr/>
        </p:nvSpPr>
        <p:spPr>
          <a:xfrm>
            <a:off x="2049658" y="2575213"/>
            <a:ext cx="1632247" cy="2734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72493EF-763D-9228-98C8-61E071C23E9C}"/>
              </a:ext>
            </a:extLst>
          </p:cNvPr>
          <p:cNvSpPr/>
          <p:nvPr/>
        </p:nvSpPr>
        <p:spPr>
          <a:xfrm>
            <a:off x="2056481" y="2875112"/>
            <a:ext cx="1632247" cy="27346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01306DA-3A32-854D-5A1A-7342A8515C8B}"/>
              </a:ext>
            </a:extLst>
          </p:cNvPr>
          <p:cNvSpPr/>
          <p:nvPr/>
        </p:nvSpPr>
        <p:spPr>
          <a:xfrm>
            <a:off x="2056480" y="3174281"/>
            <a:ext cx="1632247" cy="273465"/>
          </a:xfrm>
          <a:prstGeom prst="round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1665F7-04B2-C5B4-014A-B854C6F13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18912" y="141745"/>
            <a:ext cx="1482010" cy="140149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8CAC5-39B4-10A7-C941-085063E29695}"/>
              </a:ext>
            </a:extLst>
          </p:cNvPr>
          <p:cNvSpPr txBox="1">
            <a:spLocks/>
          </p:cNvSpPr>
          <p:nvPr/>
        </p:nvSpPr>
        <p:spPr>
          <a:xfrm>
            <a:off x="1792442" y="1763696"/>
            <a:ext cx="11045513" cy="258618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0"/>
              </a:spcBef>
              <a:buClr>
                <a:schemeClr val="accent1"/>
              </a:buClr>
              <a:buNone/>
            </a:pPr>
            <a:endParaRPr lang="en-CA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FA61F1-5F46-9D0D-F316-45F0E5A93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64" y="68903"/>
            <a:ext cx="6884758" cy="664735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8A304A-2870-7E0B-2B1B-D859044DD0DD}"/>
              </a:ext>
            </a:extLst>
          </p:cNvPr>
          <p:cNvSpPr/>
          <p:nvPr/>
        </p:nvSpPr>
        <p:spPr>
          <a:xfrm>
            <a:off x="10839032" y="857248"/>
            <a:ext cx="1162467" cy="2160319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87D305D-92F3-B110-FC3D-1BDA3315166D}"/>
              </a:ext>
            </a:extLst>
          </p:cNvPr>
          <p:cNvSpPr/>
          <p:nvPr/>
        </p:nvSpPr>
        <p:spPr>
          <a:xfrm>
            <a:off x="5346431" y="3188469"/>
            <a:ext cx="6655068" cy="1898435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405FB1-D35B-6D5B-A94E-0B510008ED4A}"/>
              </a:ext>
            </a:extLst>
          </p:cNvPr>
          <p:cNvSpPr txBox="1"/>
          <p:nvPr/>
        </p:nvSpPr>
        <p:spPr>
          <a:xfrm>
            <a:off x="1269507" y="451540"/>
            <a:ext cx="39466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/>
              <a:t>Sample</a:t>
            </a:r>
          </a:p>
          <a:p>
            <a:pPr algn="ctr"/>
            <a:r>
              <a:rPr lang="en-US" altLang="en-US" sz="3200" dirty="0"/>
              <a:t>Student Schedule: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EE044F-C50E-1AF5-773D-7ED5BA59424B}"/>
              </a:ext>
            </a:extLst>
          </p:cNvPr>
          <p:cNvSpPr txBox="1"/>
          <p:nvPr/>
        </p:nvSpPr>
        <p:spPr>
          <a:xfrm>
            <a:off x="1609045" y="1911395"/>
            <a:ext cx="6418554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Semester 1: September-January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A </a:t>
            </a:r>
            <a:r>
              <a:rPr lang="en-US" dirty="0">
                <a:sym typeface="Wingdings" panose="05000000000000000000" pitchFamily="2" charset="2"/>
              </a:rPr>
              <a:t> Science 9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dirty="0">
                <a:sym typeface="Wingdings" panose="05000000000000000000" pitchFamily="2" charset="2"/>
              </a:rPr>
              <a:t>B  Math 9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dirty="0">
                <a:sym typeface="Wingdings" panose="05000000000000000000" pitchFamily="2" charset="2"/>
              </a:rPr>
              <a:t>C  French 9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dirty="0">
                <a:sym typeface="Wingdings" panose="05000000000000000000" pitchFamily="2" charset="2"/>
              </a:rPr>
              <a:t>D  PHE 9</a:t>
            </a:r>
            <a:endParaRPr lang="en-US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Semester 2: February-June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A </a:t>
            </a:r>
            <a:r>
              <a:rPr lang="en-US" dirty="0">
                <a:sym typeface="Wingdings" panose="05000000000000000000" pitchFamily="2" charset="2"/>
              </a:rPr>
              <a:t> English 9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dirty="0">
                <a:sym typeface="Wingdings" panose="05000000000000000000" pitchFamily="2" charset="2"/>
              </a:rPr>
              <a:t>B  Foods 9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dirty="0">
                <a:sym typeface="Wingdings" panose="05000000000000000000" pitchFamily="2" charset="2"/>
              </a:rPr>
              <a:t>C  SS 9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dirty="0">
                <a:sym typeface="Wingdings" panose="05000000000000000000" pitchFamily="2" charset="2"/>
              </a:rPr>
              <a:t>D  Computers 9</a:t>
            </a:r>
            <a:endParaRPr lang="en-CA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F053A29-FC89-C451-8D7B-0B4B982F2DD2}"/>
              </a:ext>
            </a:extLst>
          </p:cNvPr>
          <p:cNvSpPr/>
          <p:nvPr/>
        </p:nvSpPr>
        <p:spPr>
          <a:xfrm>
            <a:off x="6835367" y="1868946"/>
            <a:ext cx="752769" cy="19144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French</a:t>
            </a:r>
            <a:endParaRPr lang="en-CA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CBB97D4-D12A-FEC2-CF13-74DE2C917940}"/>
              </a:ext>
            </a:extLst>
          </p:cNvPr>
          <p:cNvSpPr/>
          <p:nvPr/>
        </p:nvSpPr>
        <p:spPr>
          <a:xfrm>
            <a:off x="6788385" y="820577"/>
            <a:ext cx="752769" cy="1914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Science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E68B978-DFD4-E98C-B1EC-78B2971E4D9C}"/>
              </a:ext>
            </a:extLst>
          </p:cNvPr>
          <p:cNvSpPr/>
          <p:nvPr/>
        </p:nvSpPr>
        <p:spPr>
          <a:xfrm>
            <a:off x="6850318" y="1301692"/>
            <a:ext cx="763736" cy="1708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Math</a:t>
            </a:r>
            <a:endParaRPr lang="en-CA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2C8909B-7720-1776-F431-8B9B60C6BFE2}"/>
              </a:ext>
            </a:extLst>
          </p:cNvPr>
          <p:cNvSpPr/>
          <p:nvPr/>
        </p:nvSpPr>
        <p:spPr>
          <a:xfrm>
            <a:off x="6869522" y="2368969"/>
            <a:ext cx="752768" cy="170823"/>
          </a:xfrm>
          <a:prstGeom prst="round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PHE</a:t>
            </a:r>
            <a:endParaRPr lang="en-CA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804B82D-2FE3-B685-6CBB-61CA6ACD2E60}"/>
              </a:ext>
            </a:extLst>
          </p:cNvPr>
          <p:cNvSpPr/>
          <p:nvPr/>
        </p:nvSpPr>
        <p:spPr>
          <a:xfrm>
            <a:off x="7978881" y="1948441"/>
            <a:ext cx="752769" cy="1914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Science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34A2408-F7EB-CC13-953E-217F86C86CB4}"/>
              </a:ext>
            </a:extLst>
          </p:cNvPr>
          <p:cNvSpPr/>
          <p:nvPr/>
        </p:nvSpPr>
        <p:spPr>
          <a:xfrm>
            <a:off x="9056931" y="1301692"/>
            <a:ext cx="752769" cy="1914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Science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4E334C7-5A82-366A-F8B8-0D13F4233949}"/>
              </a:ext>
            </a:extLst>
          </p:cNvPr>
          <p:cNvSpPr/>
          <p:nvPr/>
        </p:nvSpPr>
        <p:spPr>
          <a:xfrm>
            <a:off x="10101999" y="2372602"/>
            <a:ext cx="752769" cy="1914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Science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AC747F7-D5FE-B739-992E-626205CAD7FB}"/>
              </a:ext>
            </a:extLst>
          </p:cNvPr>
          <p:cNvSpPr/>
          <p:nvPr/>
        </p:nvSpPr>
        <p:spPr>
          <a:xfrm>
            <a:off x="7963277" y="2362976"/>
            <a:ext cx="763736" cy="1708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Math</a:t>
            </a:r>
            <a:endParaRPr lang="en-CA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079C2C-952A-4E89-727F-F2E328ED8EE6}"/>
              </a:ext>
            </a:extLst>
          </p:cNvPr>
          <p:cNvSpPr/>
          <p:nvPr/>
        </p:nvSpPr>
        <p:spPr>
          <a:xfrm>
            <a:off x="9079108" y="819326"/>
            <a:ext cx="763736" cy="1708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Math</a:t>
            </a:r>
            <a:endParaRPr lang="en-CA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1C53906-0686-9524-DCF5-517DA7A4470C}"/>
              </a:ext>
            </a:extLst>
          </p:cNvPr>
          <p:cNvSpPr/>
          <p:nvPr/>
        </p:nvSpPr>
        <p:spPr>
          <a:xfrm>
            <a:off x="10066415" y="1889568"/>
            <a:ext cx="763736" cy="1708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Math</a:t>
            </a:r>
            <a:endParaRPr lang="en-CA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4073C64-EEBC-62DE-0890-50C19ABEA28E}"/>
              </a:ext>
            </a:extLst>
          </p:cNvPr>
          <p:cNvSpPr/>
          <p:nvPr/>
        </p:nvSpPr>
        <p:spPr>
          <a:xfrm>
            <a:off x="7938305" y="809881"/>
            <a:ext cx="752769" cy="19144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French</a:t>
            </a:r>
            <a:endParaRPr lang="en-CA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DC73418-150D-268E-CBEC-C0D6AF55827F}"/>
              </a:ext>
            </a:extLst>
          </p:cNvPr>
          <p:cNvSpPr/>
          <p:nvPr/>
        </p:nvSpPr>
        <p:spPr>
          <a:xfrm>
            <a:off x="9048343" y="2327878"/>
            <a:ext cx="752769" cy="19144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French</a:t>
            </a:r>
            <a:endParaRPr lang="en-CA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3AB5122-16B1-8E1B-5039-48411D3D0DA0}"/>
              </a:ext>
            </a:extLst>
          </p:cNvPr>
          <p:cNvSpPr/>
          <p:nvPr/>
        </p:nvSpPr>
        <p:spPr>
          <a:xfrm>
            <a:off x="10058042" y="1301692"/>
            <a:ext cx="752769" cy="19144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French</a:t>
            </a:r>
            <a:endParaRPr lang="en-CA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ADE8D62-6E17-4B20-F190-ABFE50760720}"/>
              </a:ext>
            </a:extLst>
          </p:cNvPr>
          <p:cNvSpPr/>
          <p:nvPr/>
        </p:nvSpPr>
        <p:spPr>
          <a:xfrm>
            <a:off x="7951012" y="1322611"/>
            <a:ext cx="752768" cy="170823"/>
          </a:xfrm>
          <a:prstGeom prst="round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PHE</a:t>
            </a:r>
            <a:endParaRPr lang="en-CA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098D1A9-2A9A-3635-BB9D-E02E7350586F}"/>
              </a:ext>
            </a:extLst>
          </p:cNvPr>
          <p:cNvSpPr/>
          <p:nvPr/>
        </p:nvSpPr>
        <p:spPr>
          <a:xfrm>
            <a:off x="9032573" y="1926053"/>
            <a:ext cx="752768" cy="170823"/>
          </a:xfrm>
          <a:prstGeom prst="round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PHE</a:t>
            </a:r>
            <a:endParaRPr lang="en-CA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BE6B652-BB2F-A63B-94CD-96E0E9155DB1}"/>
              </a:ext>
            </a:extLst>
          </p:cNvPr>
          <p:cNvSpPr/>
          <p:nvPr/>
        </p:nvSpPr>
        <p:spPr>
          <a:xfrm>
            <a:off x="10086263" y="905918"/>
            <a:ext cx="752768" cy="170823"/>
          </a:xfrm>
          <a:prstGeom prst="round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PHE</a:t>
            </a:r>
            <a:endParaRPr lang="en-CA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7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6" grpId="0" animBg="1"/>
      <p:bldP spid="7" grpId="0" animBg="1"/>
      <p:bldP spid="8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1665F7-04B2-C5B4-014A-B854C6F13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18912" y="141745"/>
            <a:ext cx="1482010" cy="140149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8CAC5-39B4-10A7-C941-085063E29695}"/>
              </a:ext>
            </a:extLst>
          </p:cNvPr>
          <p:cNvSpPr txBox="1">
            <a:spLocks/>
          </p:cNvSpPr>
          <p:nvPr/>
        </p:nvSpPr>
        <p:spPr>
          <a:xfrm>
            <a:off x="1792442" y="1763696"/>
            <a:ext cx="11045513" cy="258618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0"/>
              </a:spcBef>
              <a:buClr>
                <a:schemeClr val="accent1"/>
              </a:buClr>
              <a:buNone/>
            </a:pPr>
            <a:endParaRPr lang="en-CA" sz="36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7145201-3599-115F-461A-9249591793EB}"/>
              </a:ext>
            </a:extLst>
          </p:cNvPr>
          <p:cNvSpPr txBox="1">
            <a:spLocks/>
          </p:cNvSpPr>
          <p:nvPr/>
        </p:nvSpPr>
        <p:spPr>
          <a:xfrm>
            <a:off x="3421764" y="359440"/>
            <a:ext cx="4950037" cy="9660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CA" sz="4200" dirty="0"/>
              <a:t>Grade 9 Classes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30400F-5E1C-F35D-BF05-A230F679B4E3}"/>
              </a:ext>
            </a:extLst>
          </p:cNvPr>
          <p:cNvSpPr txBox="1"/>
          <p:nvPr/>
        </p:nvSpPr>
        <p:spPr>
          <a:xfrm>
            <a:off x="2552330" y="1842051"/>
            <a:ext cx="641855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ClrTx/>
              <a:buFont typeface="Arial"/>
              <a:buNone/>
              <a:defRPr/>
            </a:pPr>
            <a:r>
              <a:rPr lang="en-CA" sz="2800" dirty="0"/>
              <a:t>1. English 9</a:t>
            </a:r>
          </a:p>
          <a:p>
            <a:pPr marL="0" indent="0">
              <a:buClrTx/>
              <a:buFont typeface="Arial"/>
              <a:buNone/>
              <a:defRPr/>
            </a:pPr>
            <a:r>
              <a:rPr lang="en-CA" sz="2800" dirty="0"/>
              <a:t>2. Social Studies 9</a:t>
            </a:r>
          </a:p>
          <a:p>
            <a:pPr marL="0" indent="0">
              <a:buClrTx/>
              <a:buFont typeface="Arial"/>
              <a:buNone/>
              <a:defRPr/>
            </a:pPr>
            <a:r>
              <a:rPr lang="en-CA" sz="2800" dirty="0"/>
              <a:t>3. Science 9</a:t>
            </a:r>
          </a:p>
          <a:p>
            <a:pPr marL="0" indent="0">
              <a:buClrTx/>
              <a:buFont typeface="Arial"/>
              <a:buNone/>
              <a:defRPr/>
            </a:pPr>
            <a:r>
              <a:rPr lang="en-CA" sz="2800" dirty="0"/>
              <a:t>4. Math 9</a:t>
            </a:r>
          </a:p>
          <a:p>
            <a:pPr marL="0" indent="0">
              <a:buClrTx/>
              <a:buFont typeface="Arial"/>
              <a:buNone/>
              <a:defRPr/>
            </a:pPr>
            <a:r>
              <a:rPr lang="en-CA" sz="2800" dirty="0"/>
              <a:t>5. PHE  9 or AFL 9</a:t>
            </a:r>
          </a:p>
          <a:p>
            <a:pPr marL="0" indent="0">
              <a:buClrTx/>
              <a:buFont typeface="Arial"/>
              <a:buNone/>
              <a:defRPr/>
            </a:pPr>
            <a:r>
              <a:rPr lang="en-US" sz="2800" dirty="0"/>
              <a:t>6. Elective #1</a:t>
            </a:r>
            <a:endParaRPr lang="en-CA" sz="2800" dirty="0"/>
          </a:p>
          <a:p>
            <a:pPr marL="0" indent="0">
              <a:buClrTx/>
              <a:buFont typeface="Arial"/>
              <a:buNone/>
              <a:defRPr/>
            </a:pPr>
            <a:r>
              <a:rPr lang="en-US" sz="2800" dirty="0"/>
              <a:t>7. Elective #2</a:t>
            </a:r>
          </a:p>
          <a:p>
            <a:pPr marL="0" indent="0">
              <a:buClrTx/>
              <a:buFont typeface="Arial"/>
              <a:buNone/>
              <a:defRPr/>
            </a:pPr>
            <a:r>
              <a:rPr lang="en-US" sz="2800" dirty="0"/>
              <a:t>8. Elective #3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5570B2CC-E35A-71E3-AD2A-EB2A20323356}"/>
              </a:ext>
            </a:extLst>
          </p:cNvPr>
          <p:cNvSpPr/>
          <p:nvPr/>
        </p:nvSpPr>
        <p:spPr>
          <a:xfrm>
            <a:off x="5334502" y="1842051"/>
            <a:ext cx="285226" cy="2188411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728FBD78-019F-EFE7-BBC3-F5CD8CCAF801}"/>
              </a:ext>
            </a:extLst>
          </p:cNvPr>
          <p:cNvSpPr/>
          <p:nvPr/>
        </p:nvSpPr>
        <p:spPr>
          <a:xfrm>
            <a:off x="5334502" y="4108817"/>
            <a:ext cx="285226" cy="1203326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690B8-1FC1-FE05-FADB-A1F223420D62}"/>
              </a:ext>
            </a:extLst>
          </p:cNvPr>
          <p:cNvSpPr txBox="1"/>
          <p:nvPr/>
        </p:nvSpPr>
        <p:spPr>
          <a:xfrm>
            <a:off x="5619728" y="2191773"/>
            <a:ext cx="2044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REQUIRED</a:t>
            </a:r>
          </a:p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All grade 9 students take these courses.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3E9A45-3F4E-3416-FFD9-DE3360480E59}"/>
              </a:ext>
            </a:extLst>
          </p:cNvPr>
          <p:cNvSpPr txBox="1"/>
          <p:nvPr/>
        </p:nvSpPr>
        <p:spPr>
          <a:xfrm>
            <a:off x="5619727" y="4111814"/>
            <a:ext cx="2044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CHOICES</a:t>
            </a:r>
          </a:p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Different for every student.</a:t>
            </a:r>
          </a:p>
        </p:txBody>
      </p:sp>
    </p:spTree>
    <p:extLst>
      <p:ext uri="{BB962C8B-B14F-4D97-AF65-F5344CB8AC3E}">
        <p14:creationId xmlns:p14="http://schemas.microsoft.com/office/powerpoint/2010/main" val="3989014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C85177-1143-87BC-D346-1FFF675A9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620" y="5510336"/>
            <a:ext cx="3032663" cy="1248359"/>
          </a:xfrm>
          <a:prstGeom prst="rect">
            <a:avLst/>
          </a:prstGeom>
        </p:spPr>
      </p:pic>
      <p:pic>
        <p:nvPicPr>
          <p:cNvPr id="3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1665F7-04B2-C5B4-014A-B854C6F13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18912" y="141745"/>
            <a:ext cx="1482010" cy="140149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CB2552-D776-BC66-B316-03A7AD5D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00" y="141745"/>
            <a:ext cx="9124504" cy="876670"/>
          </a:xfrm>
        </p:spPr>
        <p:txBody>
          <a:bodyPr>
            <a:noAutofit/>
          </a:bodyPr>
          <a:lstStyle/>
          <a:p>
            <a:r>
              <a:rPr lang="en-CA" sz="4800" dirty="0"/>
              <a:t>Physical and Health Education 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8CAC5-39B4-10A7-C941-085063E29695}"/>
              </a:ext>
            </a:extLst>
          </p:cNvPr>
          <p:cNvSpPr txBox="1">
            <a:spLocks/>
          </p:cNvSpPr>
          <p:nvPr/>
        </p:nvSpPr>
        <p:spPr>
          <a:xfrm>
            <a:off x="1792442" y="1763696"/>
            <a:ext cx="11045513" cy="258618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0"/>
              </a:spcBef>
              <a:buClr>
                <a:schemeClr val="accent1"/>
              </a:buClr>
              <a:buNone/>
            </a:pPr>
            <a:endParaRPr lang="en-CA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13AFC5-D30A-C318-3C52-B6D0FC5A2684}"/>
              </a:ext>
            </a:extLst>
          </p:cNvPr>
          <p:cNvSpPr txBox="1"/>
          <p:nvPr/>
        </p:nvSpPr>
        <p:spPr>
          <a:xfrm>
            <a:off x="1491445" y="958138"/>
            <a:ext cx="103824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Physical and Health Education 9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Participation-based course focusing on well-being and the connections between physical, intellectual, mental, and social health. Students experience a variety of individual, dual and team activities. Students will gain the knowledge, movement skills, positive attitudes and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behaviours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that contribute to lifelong physical health and mental well-being.  Students are required to wear appropriate PHE strip which includes a clean T-shirt, clean shorts and proper indoor shoes. PVSS PHE strip is available for purchase if students require a T-shirt or shorts.</a:t>
            </a:r>
            <a:endParaRPr lang="en-CA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20EC65-DE45-D17F-A9DE-45B32E180253}"/>
              </a:ext>
            </a:extLst>
          </p:cNvPr>
          <p:cNvSpPr txBox="1"/>
          <p:nvPr/>
        </p:nvSpPr>
        <p:spPr>
          <a:xfrm>
            <a:off x="1491445" y="3262289"/>
            <a:ext cx="10551109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Active for Life 9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focus of this course is individual and collective well-being and lifestyle activities that promote physical, social, mental, and emotional well-being as well as active living.  Class activities will be co-created with students based on their choices and preferences.  Activities can range from fitness activities such as hiking (all season), walking, yoga, minor games, and circuit training, to mind-body connection activities such as breathing, balancing, and concentration exercises.  This class will also include ways to develop strategies on self-care, goal setting, conflict resolution, self-awareness (and identity), inclusion, nutrition, and mental wellness.</a:t>
            </a:r>
            <a:endParaRPr lang="en-C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1B886B-71E6-F757-44FC-D219A12F546C}"/>
              </a:ext>
            </a:extLst>
          </p:cNvPr>
          <p:cNvSpPr/>
          <p:nvPr/>
        </p:nvSpPr>
        <p:spPr>
          <a:xfrm rot="20531758">
            <a:off x="9750373" y="2822790"/>
            <a:ext cx="1127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678435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1665F7-04B2-C5B4-014A-B854C6F13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18912" y="141745"/>
            <a:ext cx="1482010" cy="140149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CB2552-D776-BC66-B316-03A7AD5D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088" y="446104"/>
            <a:ext cx="10018713" cy="876670"/>
          </a:xfrm>
        </p:spPr>
        <p:txBody>
          <a:bodyPr>
            <a:noAutofit/>
          </a:bodyPr>
          <a:lstStyle/>
          <a:p>
            <a:r>
              <a:rPr lang="en-CA" sz="7200" dirty="0"/>
              <a:t>Electives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8CAC5-39B4-10A7-C941-085063E29695}"/>
              </a:ext>
            </a:extLst>
          </p:cNvPr>
          <p:cNvSpPr txBox="1">
            <a:spLocks/>
          </p:cNvSpPr>
          <p:nvPr/>
        </p:nvSpPr>
        <p:spPr>
          <a:xfrm>
            <a:off x="1792442" y="1763696"/>
            <a:ext cx="11045513" cy="258618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0"/>
              </a:spcBef>
              <a:buClr>
                <a:schemeClr val="accent1"/>
              </a:buClr>
              <a:buNone/>
            </a:pPr>
            <a:endParaRPr lang="en-CA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D7A217-E5EB-91CB-4F89-41DBD86C98E0}"/>
              </a:ext>
            </a:extLst>
          </p:cNvPr>
          <p:cNvSpPr txBox="1"/>
          <p:nvPr/>
        </p:nvSpPr>
        <p:spPr>
          <a:xfrm>
            <a:off x="2076528" y="1627133"/>
            <a:ext cx="641855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3200" dirty="0"/>
              <a:t>In Grade 9, Students have five required courses and three elective (choice) courses. </a:t>
            </a:r>
          </a:p>
          <a:p>
            <a: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endParaRPr lang="en-CA" sz="3200" dirty="0"/>
          </a:p>
          <a:p>
            <a: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3200" dirty="0"/>
              <a:t>It is important to select elective courses based on personal interest.</a:t>
            </a:r>
          </a:p>
          <a:p>
            <a: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endParaRPr lang="en-CA" sz="3200" dirty="0"/>
          </a:p>
          <a:p>
            <a: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3200" dirty="0"/>
              <a:t>Be open to trying new things!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50862C-4E03-5D81-E4A2-1B5EB4B46D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682"/>
          <a:stretch/>
        </p:blipFill>
        <p:spPr>
          <a:xfrm>
            <a:off x="8992914" y="3153948"/>
            <a:ext cx="2813288" cy="367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73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1665F7-04B2-C5B4-014A-B854C6F13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18912" y="141745"/>
            <a:ext cx="1482010" cy="140149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CB2552-D776-BC66-B316-03A7AD5D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088" y="446104"/>
            <a:ext cx="10018713" cy="876670"/>
          </a:xfrm>
        </p:spPr>
        <p:txBody>
          <a:bodyPr>
            <a:noAutofit/>
          </a:bodyPr>
          <a:lstStyle/>
          <a:p>
            <a:r>
              <a:rPr lang="en-CA" sz="7200" dirty="0"/>
              <a:t>French 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8CAC5-39B4-10A7-C941-085063E29695}"/>
              </a:ext>
            </a:extLst>
          </p:cNvPr>
          <p:cNvSpPr txBox="1">
            <a:spLocks/>
          </p:cNvSpPr>
          <p:nvPr/>
        </p:nvSpPr>
        <p:spPr>
          <a:xfrm>
            <a:off x="1792442" y="1763696"/>
            <a:ext cx="11045513" cy="258618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0"/>
              </a:spcBef>
              <a:buClr>
                <a:schemeClr val="accent1"/>
              </a:buClr>
              <a:buNone/>
            </a:pPr>
            <a:endParaRPr lang="en-CA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4D5CCE-A2A6-0B38-85DC-3D3D0CD929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682"/>
          <a:stretch/>
        </p:blipFill>
        <p:spPr>
          <a:xfrm>
            <a:off x="9877425" y="4991182"/>
            <a:ext cx="1428750" cy="18668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0E467E-8901-CC11-B88A-DA5BD56A169F}"/>
              </a:ext>
            </a:extLst>
          </p:cNvPr>
          <p:cNvSpPr txBox="1"/>
          <p:nvPr/>
        </p:nvSpPr>
        <p:spPr>
          <a:xfrm>
            <a:off x="1573088" y="1413063"/>
            <a:ext cx="1043793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/>
              <a:t>French 9 is designed to provide opportunity and encouragement for students to build and master skills learned in French 8 and to continue to develop communication skills in reading, listening, speaking, and writing.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/>
              <a:t>Some </a:t>
            </a:r>
            <a:r>
              <a:rPr lang="en-US" sz="3200" dirty="0"/>
              <a:t>university degree programs require a language 11 as an entrance requirement.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796414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1665F7-04B2-C5B4-014A-B854C6F13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01157" y="10948"/>
            <a:ext cx="1482010" cy="140149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CB2552-D776-BC66-B316-03A7AD5D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049" y="221866"/>
            <a:ext cx="9161587" cy="876670"/>
          </a:xfrm>
        </p:spPr>
        <p:txBody>
          <a:bodyPr>
            <a:noAutofit/>
          </a:bodyPr>
          <a:lstStyle/>
          <a:p>
            <a:r>
              <a:rPr lang="en-CA" sz="7200" dirty="0"/>
              <a:t>Hockey Academy</a:t>
            </a:r>
            <a:endParaRPr lang="en-CA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8CAC5-39B4-10A7-C941-085063E29695}"/>
              </a:ext>
            </a:extLst>
          </p:cNvPr>
          <p:cNvSpPr txBox="1">
            <a:spLocks/>
          </p:cNvSpPr>
          <p:nvPr/>
        </p:nvSpPr>
        <p:spPr>
          <a:xfrm>
            <a:off x="1792442" y="1763696"/>
            <a:ext cx="11045513" cy="258618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0"/>
              </a:spcBef>
              <a:buClr>
                <a:schemeClr val="accent1"/>
              </a:buClr>
              <a:buNone/>
            </a:pPr>
            <a:endParaRPr lang="en-CA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855884-F59C-C7F1-074B-59534B3F0D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682"/>
          <a:stretch/>
        </p:blipFill>
        <p:spPr>
          <a:xfrm>
            <a:off x="9877426" y="5600768"/>
            <a:ext cx="962210" cy="12572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EDB16E-D8BA-F5B8-CBF2-024D27A5D848}"/>
              </a:ext>
            </a:extLst>
          </p:cNvPr>
          <p:cNvSpPr txBox="1"/>
          <p:nvPr/>
        </p:nvSpPr>
        <p:spPr>
          <a:xfrm>
            <a:off x="1548517" y="1155837"/>
            <a:ext cx="105346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This program of choice is offered to any students in Grades 9-12, and involves enrolling in two courses (PHE-09 and Hockey Academy 9). </a:t>
            </a:r>
          </a:p>
          <a:p>
            <a: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Please be aware that there is a cost of roughly $450 per student. Students may select this program when completing course selection and then contact the school to arrange payment.  </a:t>
            </a:r>
          </a:p>
          <a:p>
            <a: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The program is offered inside the regular school day and within the school timetable and will include at least two sessions a week on ice at </a:t>
            </a:r>
            <a:r>
              <a:rPr lang="en-US" sz="2800" dirty="0" err="1"/>
              <a:t>NorVal</a:t>
            </a:r>
            <a:r>
              <a:rPr lang="en-US" sz="2800" dirty="0"/>
              <a:t> Arena, as well as tactical training, fitness, nutrition, leadership, and mentorship components that will occur off ice during the school day. </a:t>
            </a:r>
            <a:endParaRPr lang="en-CA" sz="2800" dirty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447202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1665F7-04B2-C5B4-014A-B854C6F13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18912" y="141745"/>
            <a:ext cx="1482010" cy="140149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CB2552-D776-BC66-B316-03A7AD5D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088" y="446104"/>
            <a:ext cx="9161587" cy="876670"/>
          </a:xfrm>
        </p:spPr>
        <p:txBody>
          <a:bodyPr>
            <a:normAutofit/>
          </a:bodyPr>
          <a:lstStyle/>
          <a:p>
            <a:r>
              <a:rPr lang="en-CA" sz="4800" dirty="0"/>
              <a:t>Outside the timetable classes (OTT)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8CAC5-39B4-10A7-C941-085063E29695}"/>
              </a:ext>
            </a:extLst>
          </p:cNvPr>
          <p:cNvSpPr txBox="1">
            <a:spLocks/>
          </p:cNvSpPr>
          <p:nvPr/>
        </p:nvSpPr>
        <p:spPr>
          <a:xfrm>
            <a:off x="1792442" y="1763696"/>
            <a:ext cx="11045513" cy="258618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0"/>
              </a:spcBef>
              <a:buClr>
                <a:schemeClr val="accent1"/>
              </a:buClr>
              <a:buNone/>
            </a:pPr>
            <a:endParaRPr lang="en-CA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855884-F59C-C7F1-074B-59534B3F0D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682"/>
          <a:stretch/>
        </p:blipFill>
        <p:spPr>
          <a:xfrm>
            <a:off x="10515320" y="5401882"/>
            <a:ext cx="1114425" cy="14561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FFD57F-EF4B-99EE-CCB2-ED2710B12904}"/>
              </a:ext>
            </a:extLst>
          </p:cNvPr>
          <p:cNvSpPr txBox="1"/>
          <p:nvPr/>
        </p:nvSpPr>
        <p:spPr>
          <a:xfrm>
            <a:off x="1792442" y="1380307"/>
            <a:ext cx="99042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Some courses at PVSS are offered outside the regular timetable.  This could be in the morning before school starts or after school.</a:t>
            </a:r>
          </a:p>
          <a:p>
            <a:endParaRPr lang="en-CA" sz="2800" dirty="0"/>
          </a:p>
          <a:p>
            <a:r>
              <a:rPr lang="en-CA" sz="2800" dirty="0"/>
              <a:t>Students may select OTT classes as a 9</a:t>
            </a:r>
            <a:r>
              <a:rPr lang="en-CA" sz="2800" baseline="30000" dirty="0"/>
              <a:t>th</a:t>
            </a:r>
            <a:r>
              <a:rPr lang="en-CA" sz="2800" dirty="0"/>
              <a:t> class and will be responsible to get to class without a bus.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567169-FF16-8862-89DA-969D21FA91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36" b="54290"/>
          <a:stretch/>
        </p:blipFill>
        <p:spPr>
          <a:xfrm>
            <a:off x="2711502" y="3684609"/>
            <a:ext cx="6884758" cy="296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7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1" name="Group 1030">
            <a:extLst>
              <a:ext uri="{FF2B5EF4-FFF2-40B4-BE49-F238E27FC236}">
                <a16:creationId xmlns:a16="http://schemas.microsoft.com/office/drawing/2014/main" id="{0A47CF6F-27C2-43F3-AF69-E3D576363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032" name="Freeform 6">
              <a:extLst>
                <a:ext uri="{FF2B5EF4-FFF2-40B4-BE49-F238E27FC236}">
                  <a16:creationId xmlns:a16="http://schemas.microsoft.com/office/drawing/2014/main" id="{39EB00CB-5B69-438D-944F-2E0382BA03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3" name="Freeform 7">
              <a:extLst>
                <a:ext uri="{FF2B5EF4-FFF2-40B4-BE49-F238E27FC236}">
                  <a16:creationId xmlns:a16="http://schemas.microsoft.com/office/drawing/2014/main" id="{6D931D9D-4C35-4CDF-BFF0-03DD03881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4" name="Freeform 9">
              <a:extLst>
                <a:ext uri="{FF2B5EF4-FFF2-40B4-BE49-F238E27FC236}">
                  <a16:creationId xmlns:a16="http://schemas.microsoft.com/office/drawing/2014/main" id="{26D9B8E3-CFAB-4428-9D62-576BF978EB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5" name="Freeform 10">
              <a:extLst>
                <a:ext uri="{FF2B5EF4-FFF2-40B4-BE49-F238E27FC236}">
                  <a16:creationId xmlns:a16="http://schemas.microsoft.com/office/drawing/2014/main" id="{F019DFF8-C5AB-45D0-8A70-627BFEF9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6" name="Freeform 11">
              <a:extLst>
                <a:ext uri="{FF2B5EF4-FFF2-40B4-BE49-F238E27FC236}">
                  <a16:creationId xmlns:a16="http://schemas.microsoft.com/office/drawing/2014/main" id="{E548346E-CCE3-4C53-B753-ABF3C098B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7" name="Freeform 12">
              <a:extLst>
                <a:ext uri="{FF2B5EF4-FFF2-40B4-BE49-F238E27FC236}">
                  <a16:creationId xmlns:a16="http://schemas.microsoft.com/office/drawing/2014/main" id="{C19E6868-EA25-4961-B0E5-EF4F9DD20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</p:grpSp>
      <p:sp useBgFill="1">
        <p:nvSpPr>
          <p:cNvPr id="1052" name="Rectangle 1038">
            <a:extLst>
              <a:ext uri="{FF2B5EF4-FFF2-40B4-BE49-F238E27FC236}">
                <a16:creationId xmlns:a16="http://schemas.microsoft.com/office/drawing/2014/main" id="{F64080D6-34DE-4277-97CC-2FB381284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eddings in Armstrong">
            <a:extLst>
              <a:ext uri="{FF2B5EF4-FFF2-40B4-BE49-F238E27FC236}">
                <a16:creationId xmlns:a16="http://schemas.microsoft.com/office/drawing/2014/main" id="{10294C22-208B-7CE0-CF2C-0849781E82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" r="1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CB2552-D776-BC66-B316-03A7AD5D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401" y="1380068"/>
            <a:ext cx="8574622" cy="26161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100" dirty="0"/>
              <a:t>Welcome to the traditional unceded lands of the Secwepemc and Sylix people</a:t>
            </a:r>
          </a:p>
        </p:txBody>
      </p:sp>
    </p:spTree>
    <p:extLst>
      <p:ext uri="{BB962C8B-B14F-4D97-AF65-F5344CB8AC3E}">
        <p14:creationId xmlns:p14="http://schemas.microsoft.com/office/powerpoint/2010/main" val="1534087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1665F7-04B2-C5B4-014A-B854C6F13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18912" y="141745"/>
            <a:ext cx="1482010" cy="140149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8CAC5-39B4-10A7-C941-085063E29695}"/>
              </a:ext>
            </a:extLst>
          </p:cNvPr>
          <p:cNvSpPr txBox="1">
            <a:spLocks/>
          </p:cNvSpPr>
          <p:nvPr/>
        </p:nvSpPr>
        <p:spPr>
          <a:xfrm>
            <a:off x="1792442" y="1759191"/>
            <a:ext cx="11045513" cy="258618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0"/>
              </a:spcBef>
              <a:buClr>
                <a:schemeClr val="accent1"/>
              </a:buClr>
              <a:buNone/>
            </a:pPr>
            <a:endParaRPr lang="en-CA" sz="3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3B6155-EA70-982A-29D4-77A09505664C}"/>
              </a:ext>
            </a:extLst>
          </p:cNvPr>
          <p:cNvSpPr txBox="1"/>
          <p:nvPr/>
        </p:nvSpPr>
        <p:spPr>
          <a:xfrm>
            <a:off x="1712171" y="141745"/>
            <a:ext cx="8834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dirty="0">
                <a:latin typeface="+mj-lt"/>
              </a:rPr>
              <a:t>Elective Classes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4DBCC-1CD3-8C9A-B621-DDE05C39333B}"/>
              </a:ext>
            </a:extLst>
          </p:cNvPr>
          <p:cNvSpPr txBox="1"/>
          <p:nvPr/>
        </p:nvSpPr>
        <p:spPr>
          <a:xfrm>
            <a:off x="2595096" y="1612541"/>
            <a:ext cx="305929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20000"/>
            </a:pP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Inside the Timetable</a:t>
            </a: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Choir/Guitars 9</a:t>
            </a:r>
          </a:p>
          <a:p>
            <a:pPr marL="342900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Computer Studies 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9</a:t>
            </a:r>
          </a:p>
          <a:p>
            <a:pPr marL="342900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Concert Band 9</a:t>
            </a:r>
          </a:p>
          <a:p>
            <a:pPr marL="342900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Dance 9</a:t>
            </a:r>
          </a:p>
          <a:p>
            <a:pPr marL="342900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Drama 9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Times New Roman" panose="02020603050405020304" pitchFamily="18" charset="0"/>
              </a:rPr>
              <a:t>Food Studies </a:t>
            </a:r>
            <a:r>
              <a:rPr lang="en-US" sz="2000" dirty="0">
                <a:ea typeface="Times New Roman" panose="02020603050405020304" pitchFamily="18" charset="0"/>
              </a:rPr>
              <a:t>9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342900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</a:rPr>
              <a:t>French 9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Arial" panose="020B0604020202020204" pitchFamily="34" charset="0"/>
              </a:rPr>
              <a:t>Hockey Academy 9</a:t>
            </a:r>
          </a:p>
          <a:p>
            <a:pPr marL="342900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Arial" panose="020B0604020202020204" pitchFamily="34" charset="0"/>
              </a:rPr>
              <a:t>Jr. Trades 9</a:t>
            </a:r>
            <a:endParaRPr lang="en-US" sz="2000" dirty="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Times New Roman" panose="02020603050405020304" pitchFamily="18" charset="0"/>
              </a:rPr>
              <a:t>Mechanics and Metal 9</a:t>
            </a:r>
          </a:p>
          <a:p>
            <a:pPr marL="342900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Woodwork 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9</a:t>
            </a:r>
          </a:p>
          <a:p>
            <a:pPr marL="342900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Times New Roman" panose="02020603050405020304" pitchFamily="18" charset="0"/>
              </a:rPr>
              <a:t>Visual Art 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9ADCE2-B513-7B96-1979-8A1A1FD4067E}"/>
              </a:ext>
            </a:extLst>
          </p:cNvPr>
          <p:cNvSpPr txBox="1"/>
          <p:nvPr/>
        </p:nvSpPr>
        <p:spPr>
          <a:xfrm>
            <a:off x="6457044" y="1612541"/>
            <a:ext cx="45577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20000"/>
            </a:pP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Outside the Timetable (OTT)</a:t>
            </a:r>
          </a:p>
          <a:p>
            <a:pPr marL="342900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Drumline 9</a:t>
            </a:r>
          </a:p>
          <a:p>
            <a:pPr marL="342900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Jazz Band 9</a:t>
            </a:r>
          </a:p>
          <a:p>
            <a:pPr marL="342900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Blues Band 9</a:t>
            </a:r>
          </a:p>
        </p:txBody>
      </p:sp>
    </p:spTree>
    <p:extLst>
      <p:ext uri="{BB962C8B-B14F-4D97-AF65-F5344CB8AC3E}">
        <p14:creationId xmlns:p14="http://schemas.microsoft.com/office/powerpoint/2010/main" val="917826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1665F7-04B2-C5B4-014A-B854C6F13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18912" y="141745"/>
            <a:ext cx="1482010" cy="140149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CB2552-D776-BC66-B316-03A7AD5D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088" y="446104"/>
            <a:ext cx="9161587" cy="876670"/>
          </a:xfrm>
        </p:spPr>
        <p:txBody>
          <a:bodyPr>
            <a:noAutofit/>
          </a:bodyPr>
          <a:lstStyle/>
          <a:p>
            <a:r>
              <a:rPr lang="en-CA" sz="7200" dirty="0"/>
              <a:t>Timetable Changes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8CAC5-39B4-10A7-C941-085063E29695}"/>
              </a:ext>
            </a:extLst>
          </p:cNvPr>
          <p:cNvSpPr txBox="1">
            <a:spLocks/>
          </p:cNvSpPr>
          <p:nvPr/>
        </p:nvSpPr>
        <p:spPr>
          <a:xfrm>
            <a:off x="1792442" y="1763696"/>
            <a:ext cx="11045513" cy="258618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0"/>
              </a:spcBef>
              <a:buClr>
                <a:schemeClr val="accent1"/>
              </a:buClr>
              <a:buNone/>
            </a:pPr>
            <a:endParaRPr lang="en-CA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AA9F47-A2B5-5C26-05BA-BB6774C66DA9}"/>
              </a:ext>
            </a:extLst>
          </p:cNvPr>
          <p:cNvSpPr txBox="1"/>
          <p:nvPr/>
        </p:nvSpPr>
        <p:spPr>
          <a:xfrm>
            <a:off x="1573088" y="1847594"/>
            <a:ext cx="1030523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2800" dirty="0"/>
              <a:t>All students must select three electives plus two alternates. Top choices are not guaranteed. </a:t>
            </a:r>
          </a:p>
          <a:p>
            <a: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2800" dirty="0"/>
              <a:t>Timetable is being built based on student choices. </a:t>
            </a:r>
          </a:p>
          <a:p>
            <a: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2800" dirty="0"/>
              <a:t>That means you determine how many sections of each class we put in the timetable. </a:t>
            </a:r>
          </a:p>
          <a:p>
            <a: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2800" dirty="0"/>
              <a:t>Make sure you choose carefully, because timetable changes might not be possible after your schedule is built.</a:t>
            </a:r>
          </a:p>
          <a:p>
            <a: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2800" dirty="0"/>
              <a:t>It’s not a race! </a:t>
            </a:r>
          </a:p>
        </p:txBody>
      </p:sp>
    </p:spTree>
    <p:extLst>
      <p:ext uri="{BB962C8B-B14F-4D97-AF65-F5344CB8AC3E}">
        <p14:creationId xmlns:p14="http://schemas.microsoft.com/office/powerpoint/2010/main" val="3568695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1665F7-04B2-C5B4-014A-B854C6F13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18912" y="66285"/>
            <a:ext cx="1482010" cy="140149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8CAC5-39B4-10A7-C941-085063E29695}"/>
              </a:ext>
            </a:extLst>
          </p:cNvPr>
          <p:cNvSpPr txBox="1">
            <a:spLocks/>
          </p:cNvSpPr>
          <p:nvPr/>
        </p:nvSpPr>
        <p:spPr>
          <a:xfrm>
            <a:off x="1792442" y="1763696"/>
            <a:ext cx="11045513" cy="258618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600"/>
              </a:spcAft>
              <a:buClr>
                <a:srgbClr val="BC1C1C"/>
              </a:buClr>
              <a:buSzPct val="145000"/>
              <a:buFont typeface="Arial"/>
              <a:buNone/>
              <a:tabLst/>
              <a:defRPr/>
            </a:pP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2508FD-D7A6-219C-14E3-A546CD703E49}"/>
              </a:ext>
            </a:extLst>
          </p:cNvPr>
          <p:cNvSpPr txBox="1"/>
          <p:nvPr/>
        </p:nvSpPr>
        <p:spPr>
          <a:xfrm>
            <a:off x="1558902" y="298689"/>
            <a:ext cx="9074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What’s after Grade 9?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F6B1D6A-4005-66E4-28F4-F512DED4A7AF}"/>
              </a:ext>
            </a:extLst>
          </p:cNvPr>
          <p:cNvSpPr txBox="1">
            <a:spLocks noChangeArrowheads="1"/>
          </p:cNvSpPr>
          <p:nvPr/>
        </p:nvSpPr>
        <p:spPr>
          <a:xfrm>
            <a:off x="2820333" y="2139831"/>
            <a:ext cx="7424257" cy="4079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Covers grades 10-12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Courses are now worth credits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Credits are the currency with which you graduate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You need enough of the right credits to graduate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3 Provincial Assessments</a:t>
            </a:r>
          </a:p>
        </p:txBody>
      </p:sp>
      <p:pic>
        <p:nvPicPr>
          <p:cNvPr id="15" name="Picture 4" descr="Ministry Release: Grad Program | School District 8 Kootenay Lake">
            <a:extLst>
              <a:ext uri="{FF2B5EF4-FFF2-40B4-BE49-F238E27FC236}">
                <a16:creationId xmlns:a16="http://schemas.microsoft.com/office/drawing/2014/main" id="{2EC2BB9B-03C7-C891-CFCA-64A29A474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3" t="26342" r="15917" b="25889"/>
          <a:stretch/>
        </p:blipFill>
        <p:spPr bwMode="auto">
          <a:xfrm>
            <a:off x="8014970" y="5259934"/>
            <a:ext cx="2929872" cy="113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C86CAE-6D34-42B0-0FA4-BB1FCF966EDF}"/>
              </a:ext>
            </a:extLst>
          </p:cNvPr>
          <p:cNvSpPr/>
          <p:nvPr/>
        </p:nvSpPr>
        <p:spPr>
          <a:xfrm>
            <a:off x="2453040" y="1370701"/>
            <a:ext cx="7271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BC Graduation Program</a:t>
            </a:r>
          </a:p>
        </p:txBody>
      </p:sp>
    </p:spTree>
    <p:extLst>
      <p:ext uri="{BB962C8B-B14F-4D97-AF65-F5344CB8AC3E}">
        <p14:creationId xmlns:p14="http://schemas.microsoft.com/office/powerpoint/2010/main" val="62951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1665F7-04B2-C5B4-014A-B854C6F13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18912" y="141745"/>
            <a:ext cx="1482010" cy="140149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8CAC5-39B4-10A7-C941-085063E29695}"/>
              </a:ext>
            </a:extLst>
          </p:cNvPr>
          <p:cNvSpPr txBox="1">
            <a:spLocks/>
          </p:cNvSpPr>
          <p:nvPr/>
        </p:nvSpPr>
        <p:spPr>
          <a:xfrm>
            <a:off x="1792442" y="1763696"/>
            <a:ext cx="11045513" cy="258618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600"/>
              </a:spcAft>
              <a:buClr>
                <a:srgbClr val="BC1C1C"/>
              </a:buClr>
              <a:buSzPct val="145000"/>
              <a:buFont typeface="Arial"/>
              <a:buNone/>
              <a:tabLst/>
              <a:defRPr/>
            </a:pP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208AB78-7F27-AC7E-4F29-069C7C0B912B}"/>
              </a:ext>
            </a:extLst>
          </p:cNvPr>
          <p:cNvSpPr txBox="1">
            <a:spLocks/>
          </p:cNvSpPr>
          <p:nvPr/>
        </p:nvSpPr>
        <p:spPr>
          <a:xfrm>
            <a:off x="2251434" y="357322"/>
            <a:ext cx="740664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C1C1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How to Plan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BE589DD-AD6D-983B-E261-F75904AA4B0F}"/>
              </a:ext>
            </a:extLst>
          </p:cNvPr>
          <p:cNvSpPr txBox="1">
            <a:spLocks noChangeArrowheads="1"/>
          </p:cNvSpPr>
          <p:nvPr/>
        </p:nvSpPr>
        <p:spPr>
          <a:xfrm>
            <a:off x="1878887" y="706385"/>
            <a:ext cx="9733676" cy="2350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C1C1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Planning should be a combination of: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62EC4AD-E8E2-6E19-32BE-E071E04533E0}"/>
              </a:ext>
            </a:extLst>
          </p:cNvPr>
          <p:cNvSpPr txBox="1">
            <a:spLocks noChangeArrowheads="1"/>
          </p:cNvSpPr>
          <p:nvPr/>
        </p:nvSpPr>
        <p:spPr>
          <a:xfrm>
            <a:off x="5954754" y="2620647"/>
            <a:ext cx="5439511" cy="3458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C1C1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What courses are needed to graduate?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C1C1C">
                  <a:lumMod val="75000"/>
                </a:srgbClr>
              </a:buClr>
              <a:buSzPct val="145000"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C1C1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What courses are needed to pursue career goals?</a:t>
            </a:r>
          </a:p>
        </p:txBody>
      </p:sp>
      <p:pic>
        <p:nvPicPr>
          <p:cNvPr id="7" name="Picture 2" descr="Image result for questions clipart">
            <a:extLst>
              <a:ext uri="{FF2B5EF4-FFF2-40B4-BE49-F238E27FC236}">
                <a16:creationId xmlns:a16="http://schemas.microsoft.com/office/drawing/2014/main" id="{E8DAE65A-FC1E-07FB-BEC4-A7FEF03BE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70" b="95336" l="2045" r="959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122" y="2299314"/>
            <a:ext cx="5936046" cy="361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127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1665F7-04B2-C5B4-014A-B854C6F13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63494" y="0"/>
            <a:ext cx="1482010" cy="140149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8CAC5-39B4-10A7-C941-085063E29695}"/>
              </a:ext>
            </a:extLst>
          </p:cNvPr>
          <p:cNvSpPr txBox="1">
            <a:spLocks/>
          </p:cNvSpPr>
          <p:nvPr/>
        </p:nvSpPr>
        <p:spPr>
          <a:xfrm>
            <a:off x="1792442" y="1763696"/>
            <a:ext cx="11045513" cy="258618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600"/>
              </a:spcAft>
              <a:buClr>
                <a:srgbClr val="BC1C1C"/>
              </a:buClr>
              <a:buSzPct val="145000"/>
              <a:buFont typeface="Arial"/>
              <a:buNone/>
              <a:tabLst/>
              <a:defRPr/>
            </a:pP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38B49B-ED3B-AB13-7B1C-B40AB97DD142}"/>
              </a:ext>
            </a:extLst>
          </p:cNvPr>
          <p:cNvSpPr txBox="1"/>
          <p:nvPr/>
        </p:nvSpPr>
        <p:spPr>
          <a:xfrm>
            <a:off x="1727201" y="141745"/>
            <a:ext cx="8756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Course Planning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F1D361-47D7-649E-1F05-E19862B6D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065" y="1312184"/>
            <a:ext cx="8607116" cy="550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16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1665F7-04B2-C5B4-014A-B854C6F13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18912" y="141745"/>
            <a:ext cx="1482010" cy="140149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8CAC5-39B4-10A7-C941-085063E29695}"/>
              </a:ext>
            </a:extLst>
          </p:cNvPr>
          <p:cNvSpPr txBox="1">
            <a:spLocks/>
          </p:cNvSpPr>
          <p:nvPr/>
        </p:nvSpPr>
        <p:spPr>
          <a:xfrm>
            <a:off x="1792442" y="1763696"/>
            <a:ext cx="11045513" cy="258618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0"/>
              </a:spcBef>
              <a:buClr>
                <a:schemeClr val="accent1"/>
              </a:buClr>
              <a:buNone/>
            </a:pPr>
            <a:endParaRPr lang="en-CA" sz="3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2E7117-3767-0B78-1D1F-795B5D18F162}"/>
              </a:ext>
            </a:extLst>
          </p:cNvPr>
          <p:cNvSpPr txBox="1"/>
          <p:nvPr/>
        </p:nvSpPr>
        <p:spPr>
          <a:xfrm>
            <a:off x="1938551" y="0"/>
            <a:ext cx="84610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600" dirty="0">
                <a:latin typeface="+mj-lt"/>
              </a:rPr>
              <a:t>Indigenous Grad Requirement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5139B2-A314-B30A-ADA7-6185F9081314}"/>
              </a:ext>
            </a:extLst>
          </p:cNvPr>
          <p:cNvSpPr txBox="1"/>
          <p:nvPr/>
        </p:nvSpPr>
        <p:spPr>
          <a:xfrm>
            <a:off x="1543001" y="2094209"/>
            <a:ext cx="9678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/>
              <a:t>Students must take at least one Indigenous focused class in grade 10, 11, or 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F886D1-CF38-AD4F-CE25-AF90105B8453}"/>
              </a:ext>
            </a:extLst>
          </p:cNvPr>
          <p:cNvSpPr txBox="1"/>
          <p:nvPr/>
        </p:nvSpPr>
        <p:spPr>
          <a:xfrm>
            <a:off x="3256805" y="3820266"/>
            <a:ext cx="688643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3200" dirty="0"/>
              <a:t>English First Peoples 10</a:t>
            </a:r>
          </a:p>
          <a:p>
            <a: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3200" dirty="0"/>
              <a:t>English First Peoples 12</a:t>
            </a:r>
          </a:p>
          <a:p>
            <a: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3200" dirty="0"/>
              <a:t>BC First Peoples 12</a:t>
            </a:r>
          </a:p>
          <a:p>
            <a: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3200" dirty="0"/>
              <a:t>Contemporary Indigenous Studies 12</a:t>
            </a:r>
          </a:p>
        </p:txBody>
      </p:sp>
    </p:spTree>
    <p:extLst>
      <p:ext uri="{BB962C8B-B14F-4D97-AF65-F5344CB8AC3E}">
        <p14:creationId xmlns:p14="http://schemas.microsoft.com/office/powerpoint/2010/main" val="1920098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BF1C74-58DA-A75D-5571-F37711FF7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471" y="41038"/>
            <a:ext cx="7653529" cy="6855247"/>
          </a:xfrm>
          <a:prstGeom prst="rect">
            <a:avLst/>
          </a:prstGeom>
        </p:spPr>
      </p:pic>
      <p:pic>
        <p:nvPicPr>
          <p:cNvPr id="3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1665F7-04B2-C5B4-014A-B854C6F13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52307" y="345017"/>
            <a:ext cx="1482010" cy="140149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8CAC5-39B4-10A7-C941-085063E29695}"/>
              </a:ext>
            </a:extLst>
          </p:cNvPr>
          <p:cNvSpPr txBox="1">
            <a:spLocks/>
          </p:cNvSpPr>
          <p:nvPr/>
        </p:nvSpPr>
        <p:spPr>
          <a:xfrm>
            <a:off x="1792442" y="1763696"/>
            <a:ext cx="11045513" cy="258618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600"/>
              </a:spcAft>
              <a:buClr>
                <a:srgbClr val="BC1C1C"/>
              </a:buClr>
              <a:buSzPct val="145000"/>
              <a:buFont typeface="Arial"/>
              <a:buNone/>
              <a:tabLst/>
              <a:defRPr/>
            </a:pP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2E7117-3767-0B78-1D1F-795B5D18F162}"/>
              </a:ext>
            </a:extLst>
          </p:cNvPr>
          <p:cNvSpPr txBox="1"/>
          <p:nvPr/>
        </p:nvSpPr>
        <p:spPr>
          <a:xfrm>
            <a:off x="1147975" y="2388400"/>
            <a:ext cx="3290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Diploma Verification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C2767B-014A-277F-3581-785661A25D55}"/>
              </a:ext>
            </a:extLst>
          </p:cNvPr>
          <p:cNvSpPr/>
          <p:nvPr/>
        </p:nvSpPr>
        <p:spPr>
          <a:xfrm>
            <a:off x="10077450" y="2388401"/>
            <a:ext cx="409575" cy="229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530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Image preview">
            <a:extLst>
              <a:ext uri="{FF2B5EF4-FFF2-40B4-BE49-F238E27FC236}">
                <a16:creationId xmlns:a16="http://schemas.microsoft.com/office/drawing/2014/main" id="{79E5809C-DD45-56C5-674C-53506BF7E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475" y="3428999"/>
            <a:ext cx="2563525" cy="341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CB2552-D776-BC66-B316-03A7AD5D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426" y="62602"/>
            <a:ext cx="5094042" cy="1027591"/>
          </a:xfrm>
        </p:spPr>
        <p:txBody>
          <a:bodyPr>
            <a:normAutofit fontScale="90000"/>
          </a:bodyPr>
          <a:lstStyle/>
          <a:p>
            <a:r>
              <a:rPr lang="en-CA" dirty="0"/>
              <a:t>Encourage your kids to Get Involved!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1FD520-9DA1-A633-2C50-C736C3DC7D3E}"/>
              </a:ext>
            </a:extLst>
          </p:cNvPr>
          <p:cNvSpPr txBox="1"/>
          <p:nvPr/>
        </p:nvSpPr>
        <p:spPr>
          <a:xfrm>
            <a:off x="1732885" y="1075542"/>
            <a:ext cx="84959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SzPct val="145000"/>
              <a:buFont typeface="Arial" panose="020B0604020202020204" pitchFamily="34" charset="0"/>
              <a:buChar char="•"/>
            </a:pPr>
            <a:r>
              <a:rPr lang="en-CA" sz="3600" dirty="0"/>
              <a:t>Leadership</a:t>
            </a:r>
          </a:p>
          <a:p>
            <a:pPr marL="571500" indent="-571500">
              <a:buClr>
                <a:schemeClr val="accent1"/>
              </a:buClr>
              <a:buSzPct val="145000"/>
              <a:buFont typeface="Arial" panose="020B0604020202020204" pitchFamily="34" charset="0"/>
              <a:buChar char="•"/>
            </a:pPr>
            <a:r>
              <a:rPr lang="en-CA" sz="3600" dirty="0"/>
              <a:t>School Activities</a:t>
            </a:r>
          </a:p>
          <a:p>
            <a:pPr marL="571500" indent="-571500">
              <a:buClr>
                <a:schemeClr val="accent1"/>
              </a:buClr>
              <a:buSzPct val="145000"/>
              <a:buFont typeface="Arial" panose="020B0604020202020204" pitchFamily="34" charset="0"/>
              <a:buChar char="•"/>
            </a:pPr>
            <a:r>
              <a:rPr lang="en-CA" sz="3600" dirty="0"/>
              <a:t>Field Trips</a:t>
            </a:r>
          </a:p>
          <a:p>
            <a:pPr marL="571500" indent="-571500">
              <a:buClr>
                <a:schemeClr val="accent1"/>
              </a:buClr>
              <a:buSzPct val="145000"/>
              <a:buFont typeface="Arial" panose="020B0604020202020204" pitchFamily="34" charset="0"/>
              <a:buChar char="•"/>
            </a:pPr>
            <a:r>
              <a:rPr lang="en-CA" sz="3600" dirty="0"/>
              <a:t>Athletics</a:t>
            </a:r>
          </a:p>
        </p:txBody>
      </p:sp>
      <p:pic>
        <p:nvPicPr>
          <p:cNvPr id="4098" name="Picture 2" descr="Image preview">
            <a:extLst>
              <a:ext uri="{FF2B5EF4-FFF2-40B4-BE49-F238E27FC236}">
                <a16:creationId xmlns:a16="http://schemas.microsoft.com/office/drawing/2014/main" id="{B048B42E-5C9C-C7E2-8D15-CD7EE0F03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408" y="8878"/>
            <a:ext cx="5325661" cy="399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eam – PLEASANT VALLEY SECONDARY SCHOOL">
            <a:extLst>
              <a:ext uri="{FF2B5EF4-FFF2-40B4-BE49-F238E27FC236}">
                <a16:creationId xmlns:a16="http://schemas.microsoft.com/office/drawing/2014/main" id="{E6AA63A2-C0D2-97E0-9418-284C5BD36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1" y="4012947"/>
            <a:ext cx="2169296" cy="289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preview">
            <a:extLst>
              <a:ext uri="{FF2B5EF4-FFF2-40B4-BE49-F238E27FC236}">
                <a16:creationId xmlns:a16="http://schemas.microsoft.com/office/drawing/2014/main" id="{C2DAA602-8E58-0736-9322-78C6FE1C8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9" y="3134779"/>
            <a:ext cx="2193168" cy="164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1A27D-9576-6C77-C4EC-2EDD8E82B0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7719" y="3432976"/>
            <a:ext cx="3139712" cy="3414056"/>
          </a:xfrm>
          <a:prstGeom prst="rect">
            <a:avLst/>
          </a:prstGeom>
        </p:spPr>
      </p:pic>
      <p:pic>
        <p:nvPicPr>
          <p:cNvPr id="4112" name="Picture 16" descr="Image preview">
            <a:extLst>
              <a:ext uri="{FF2B5EF4-FFF2-40B4-BE49-F238E27FC236}">
                <a16:creationId xmlns:a16="http://schemas.microsoft.com/office/drawing/2014/main" id="{ACA808B7-4FFA-AD97-F784-57F6FD483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273" y="3338732"/>
            <a:ext cx="2615953" cy="348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preview">
            <a:extLst>
              <a:ext uri="{FF2B5EF4-FFF2-40B4-BE49-F238E27FC236}">
                <a16:creationId xmlns:a16="http://schemas.microsoft.com/office/drawing/2014/main" id="{91296A30-E2AE-E9D5-43A5-FBAA1DBE9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925" y="3018583"/>
            <a:ext cx="3077765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75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1665F7-04B2-C5B4-014A-B854C6F13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18912" y="141745"/>
            <a:ext cx="1482010" cy="140149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CB2552-D776-BC66-B316-03A7AD5D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088" y="141745"/>
            <a:ext cx="9161587" cy="876670"/>
          </a:xfrm>
        </p:spPr>
        <p:txBody>
          <a:bodyPr>
            <a:noAutofit/>
          </a:bodyPr>
          <a:lstStyle/>
          <a:p>
            <a:r>
              <a:rPr lang="en-CA" sz="7200" dirty="0"/>
              <a:t>Get Involved!!!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8CAC5-39B4-10A7-C941-085063E29695}"/>
              </a:ext>
            </a:extLst>
          </p:cNvPr>
          <p:cNvSpPr txBox="1">
            <a:spLocks/>
          </p:cNvSpPr>
          <p:nvPr/>
        </p:nvSpPr>
        <p:spPr>
          <a:xfrm>
            <a:off x="1792442" y="1763696"/>
            <a:ext cx="11045513" cy="258618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0"/>
              </a:spcBef>
              <a:buClr>
                <a:schemeClr val="accent1"/>
              </a:buClr>
              <a:buNone/>
            </a:pPr>
            <a:endParaRPr lang="en-CA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DFB092-1CDA-CEDC-1E5E-AC4D2A52045A}"/>
              </a:ext>
            </a:extLst>
          </p:cNvPr>
          <p:cNvSpPr txBox="1"/>
          <p:nvPr/>
        </p:nvSpPr>
        <p:spPr>
          <a:xfrm>
            <a:off x="1807137" y="1318290"/>
            <a:ext cx="3549370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dirty="0"/>
              <a:t>At Lunch/</a:t>
            </a:r>
          </a:p>
          <a:p>
            <a:r>
              <a:rPr lang="en-CA" sz="5400" dirty="0"/>
              <a:t>after school</a:t>
            </a:r>
          </a:p>
          <a:p>
            <a:pPr marL="285750" indent="-28575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2800" dirty="0"/>
              <a:t>GSA Club</a:t>
            </a:r>
          </a:p>
          <a:p>
            <a:pPr marL="285750" indent="-28575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2800" dirty="0"/>
              <a:t>Art Club</a:t>
            </a:r>
          </a:p>
          <a:p>
            <a:pPr marL="285750" indent="-28575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2800" dirty="0"/>
              <a:t>EV Club</a:t>
            </a:r>
          </a:p>
          <a:p>
            <a:pPr marL="285750" indent="-28575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2800" dirty="0"/>
              <a:t>Chess Club</a:t>
            </a:r>
          </a:p>
          <a:p>
            <a:pPr marL="285750" indent="-28575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2800" dirty="0"/>
              <a:t>Photography Club</a:t>
            </a:r>
          </a:p>
          <a:p>
            <a:pPr marL="285750" indent="-28575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2800" dirty="0"/>
              <a:t>Intramurals</a:t>
            </a:r>
          </a:p>
          <a:p>
            <a:pPr marL="285750" indent="-28575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2800" dirty="0"/>
              <a:t>Bring your ideas!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29EB92-B79F-6268-6A48-CCAFC8C17ACF}"/>
              </a:ext>
            </a:extLst>
          </p:cNvPr>
          <p:cNvSpPr txBox="1"/>
          <p:nvPr/>
        </p:nvSpPr>
        <p:spPr>
          <a:xfrm>
            <a:off x="5872027" y="2147016"/>
            <a:ext cx="29530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Fall</a:t>
            </a:r>
          </a:p>
          <a:p>
            <a: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2800" dirty="0"/>
              <a:t>Football</a:t>
            </a:r>
          </a:p>
          <a:p>
            <a: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2800" dirty="0"/>
              <a:t>Cross country running</a:t>
            </a:r>
          </a:p>
          <a:p>
            <a: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2800" dirty="0"/>
              <a:t>Boys Soccer</a:t>
            </a:r>
          </a:p>
          <a:p>
            <a: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2800" dirty="0"/>
              <a:t>Volleyball</a:t>
            </a:r>
          </a:p>
          <a:p>
            <a:r>
              <a:rPr lang="en-CA" sz="2800" b="1" dirty="0"/>
              <a:t>Winter</a:t>
            </a:r>
          </a:p>
          <a:p>
            <a: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2800" dirty="0"/>
              <a:t>Basketball</a:t>
            </a:r>
          </a:p>
          <a:p>
            <a: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2800" dirty="0"/>
              <a:t>Curling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0479A6-8518-6EE5-C4B6-19E98F211E20}"/>
              </a:ext>
            </a:extLst>
          </p:cNvPr>
          <p:cNvSpPr txBox="1"/>
          <p:nvPr/>
        </p:nvSpPr>
        <p:spPr>
          <a:xfrm>
            <a:off x="5149049" y="605457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270CC1-FA88-FD5B-B06F-76DA47FAD669}"/>
              </a:ext>
            </a:extLst>
          </p:cNvPr>
          <p:cNvSpPr txBox="1"/>
          <p:nvPr/>
        </p:nvSpPr>
        <p:spPr>
          <a:xfrm>
            <a:off x="8728714" y="2880262"/>
            <a:ext cx="287101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dirty="0"/>
              <a:t>Spring</a:t>
            </a:r>
          </a:p>
          <a:p>
            <a: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2800" dirty="0"/>
              <a:t>Track and Field</a:t>
            </a:r>
          </a:p>
          <a:p>
            <a: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2800" dirty="0"/>
              <a:t>Rugby</a:t>
            </a:r>
          </a:p>
          <a:p>
            <a: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2800" dirty="0"/>
              <a:t>Girls Soccer</a:t>
            </a:r>
          </a:p>
          <a:p>
            <a: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2800" dirty="0"/>
              <a:t>Golf</a:t>
            </a:r>
          </a:p>
          <a:p>
            <a: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2800" dirty="0"/>
              <a:t>Tennis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42AD46-BA44-4BF0-6867-9698461663A5}"/>
              </a:ext>
            </a:extLst>
          </p:cNvPr>
          <p:cNvSpPr txBox="1"/>
          <p:nvPr/>
        </p:nvSpPr>
        <p:spPr>
          <a:xfrm>
            <a:off x="6665137" y="1400798"/>
            <a:ext cx="41271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dirty="0"/>
              <a:t>School Sports</a:t>
            </a:r>
          </a:p>
        </p:txBody>
      </p:sp>
    </p:spTree>
    <p:extLst>
      <p:ext uri="{BB962C8B-B14F-4D97-AF65-F5344CB8AC3E}">
        <p14:creationId xmlns:p14="http://schemas.microsoft.com/office/powerpoint/2010/main" val="1754929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estions To Ask For Success | IT Support Georgetown, TX">
            <a:extLst>
              <a:ext uri="{FF2B5EF4-FFF2-40B4-BE49-F238E27FC236}">
                <a16:creationId xmlns:a16="http://schemas.microsoft.com/office/drawing/2014/main" id="{FA04D0B7-9119-D1E5-B968-A55DE5F97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046" y="1247775"/>
            <a:ext cx="9681892" cy="565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C56F94-743E-E5B1-7B3D-FE065EC45AB0}"/>
              </a:ext>
            </a:extLst>
          </p:cNvPr>
          <p:cNvSpPr/>
          <p:nvPr/>
        </p:nvSpPr>
        <p:spPr>
          <a:xfrm>
            <a:off x="4742462" y="198499"/>
            <a:ext cx="46650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Questions?</a:t>
            </a:r>
          </a:p>
        </p:txBody>
      </p:sp>
      <p:pic>
        <p:nvPicPr>
          <p:cNvPr id="6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0704525E-E22B-BE75-9009-5204337D6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8912" y="141745"/>
            <a:ext cx="1482010" cy="140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8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0B7BCFA-DAB4-4B9A-9B7F-215EF3861EE6}"/>
              </a:ext>
            </a:extLst>
          </p:cNvPr>
          <p:cNvSpPr txBox="1">
            <a:spLocks/>
          </p:cNvSpPr>
          <p:nvPr/>
        </p:nvSpPr>
        <p:spPr>
          <a:xfrm>
            <a:off x="1509756" y="1897255"/>
            <a:ext cx="7632848" cy="3683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Font typeface="Arial"/>
              <a:buNone/>
            </a:pPr>
            <a:endParaRPr lang="en-CA" sz="3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878E206-024A-21DE-812B-D7633744B887}"/>
              </a:ext>
            </a:extLst>
          </p:cNvPr>
          <p:cNvSpPr txBox="1">
            <a:spLocks/>
          </p:cNvSpPr>
          <p:nvPr/>
        </p:nvSpPr>
        <p:spPr>
          <a:xfrm>
            <a:off x="2234046" y="81826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dirty="0"/>
              <a:t>A Commitment to Attend</a:t>
            </a:r>
            <a:endParaRPr lang="en-CA" sz="5400" dirty="0"/>
          </a:p>
        </p:txBody>
      </p:sp>
      <p:pic>
        <p:nvPicPr>
          <p:cNvPr id="5122" name="Picture 2" descr="477 School Attendance Illustrations &amp; Clip Art - iStock">
            <a:extLst>
              <a:ext uri="{FF2B5EF4-FFF2-40B4-BE49-F238E27FC236}">
                <a16:creationId xmlns:a16="http://schemas.microsoft.com/office/drawing/2014/main" id="{04A144BB-EE9B-A482-48C7-A7E18FA66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75" t="9208" r="24541" b="14706"/>
          <a:stretch/>
        </p:blipFill>
        <p:spPr bwMode="auto">
          <a:xfrm rot="703354">
            <a:off x="9909456" y="2522053"/>
            <a:ext cx="1418915" cy="21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82C29E0-CA11-E4F5-8BDB-1D29A7D3DB99}"/>
              </a:ext>
            </a:extLst>
          </p:cNvPr>
          <p:cNvSpPr txBox="1">
            <a:spLocks/>
          </p:cNvSpPr>
          <p:nvPr/>
        </p:nvSpPr>
        <p:spPr>
          <a:xfrm>
            <a:off x="1746273" y="1188973"/>
            <a:ext cx="7632848" cy="3683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Font typeface="Arial"/>
              <a:buNone/>
            </a:pPr>
            <a:r>
              <a:rPr lang="en-US" dirty="0"/>
              <a:t>The best way to support your student’s transition to high school is to get them here on a regular basis.</a:t>
            </a:r>
          </a:p>
          <a:p>
            <a:pPr marL="82296" indent="0">
              <a:buFont typeface="Arial"/>
              <a:buNone/>
            </a:pPr>
            <a:r>
              <a:rPr lang="en-US" dirty="0"/>
              <a:t>Regular attendance:</a:t>
            </a:r>
          </a:p>
          <a:p>
            <a:pPr marL="882396" lvl="1" indent="-342900">
              <a:buFont typeface="Wingdings" panose="05000000000000000000" pitchFamily="2" charset="2"/>
              <a:buChar char="ü"/>
            </a:pPr>
            <a:r>
              <a:rPr lang="en-US" dirty="0"/>
              <a:t>	Reduces student stress</a:t>
            </a:r>
          </a:p>
          <a:p>
            <a:pPr marL="882396" lvl="1" indent="-342900">
              <a:buFont typeface="Wingdings" panose="05000000000000000000" pitchFamily="2" charset="2"/>
              <a:buChar char="ü"/>
            </a:pPr>
            <a:r>
              <a:rPr lang="en-US" dirty="0"/>
              <a:t>Increases achievement</a:t>
            </a:r>
          </a:p>
          <a:p>
            <a:pPr marL="882396" lvl="1" indent="-342900">
              <a:buFont typeface="Wingdings" panose="05000000000000000000" pitchFamily="2" charset="2"/>
              <a:buChar char="ü"/>
            </a:pPr>
            <a:r>
              <a:rPr lang="en-US" dirty="0"/>
              <a:t>Decreases failure rates</a:t>
            </a:r>
          </a:p>
          <a:p>
            <a:pPr marL="82296" indent="0">
              <a:buNone/>
            </a:pPr>
            <a:r>
              <a:rPr lang="en-US" dirty="0"/>
              <a:t>Every absence – excused or unexcused – impacts student learning, mental health and overall achievement!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0EA13E-5FAB-B531-422A-04879659E437}"/>
              </a:ext>
            </a:extLst>
          </p:cNvPr>
          <p:cNvSpPr/>
          <p:nvPr/>
        </p:nvSpPr>
        <p:spPr>
          <a:xfrm>
            <a:off x="832082" y="5191973"/>
            <a:ext cx="846098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Please let our clerical team know </a:t>
            </a:r>
          </a:p>
          <a:p>
            <a:pPr algn="ctr"/>
            <a:r>
              <a:rPr 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of expected absences.</a:t>
            </a:r>
          </a:p>
        </p:txBody>
      </p:sp>
      <p:pic>
        <p:nvPicPr>
          <p:cNvPr id="9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A52EBAA5-88ED-4331-3DEA-E71A1EDD29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8912" y="141745"/>
            <a:ext cx="1482010" cy="140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7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F1665F7-04B2-C5B4-014A-B854C6F13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078" y="0"/>
            <a:ext cx="1482010" cy="140149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8CAC5-39B4-10A7-C941-085063E29695}"/>
              </a:ext>
            </a:extLst>
          </p:cNvPr>
          <p:cNvSpPr txBox="1">
            <a:spLocks/>
          </p:cNvSpPr>
          <p:nvPr/>
        </p:nvSpPr>
        <p:spPr>
          <a:xfrm>
            <a:off x="1792442" y="1763696"/>
            <a:ext cx="11045513" cy="258618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0"/>
              </a:spcBef>
              <a:buClr>
                <a:schemeClr val="accent1"/>
              </a:buClr>
              <a:buNone/>
            </a:pPr>
            <a:endParaRPr lang="en-CA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90AE8B-4D91-E82F-6906-0947A59DE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766" y="0"/>
            <a:ext cx="3709034" cy="6854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7DEEC7-662B-035F-2164-DCFC39B83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5747" y="0"/>
            <a:ext cx="4383829" cy="618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9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E621D8-939D-4143-AE7A-F7269BEC6EC9}"/>
              </a:ext>
            </a:extLst>
          </p:cNvPr>
          <p:cNvSpPr txBox="1"/>
          <p:nvPr/>
        </p:nvSpPr>
        <p:spPr>
          <a:xfrm>
            <a:off x="2059620" y="251958"/>
            <a:ext cx="8259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Student Progress</a:t>
            </a:r>
            <a:endParaRPr lang="en-CA" sz="5400" dirty="0"/>
          </a:p>
        </p:txBody>
      </p:sp>
      <p:pic>
        <p:nvPicPr>
          <p:cNvPr id="2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B48DD89-B9DB-8D4C-3FED-BC03C90DA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912" y="141745"/>
            <a:ext cx="1482010" cy="14014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97A9ED-F19C-F1F9-A434-655C382E6FDB}"/>
              </a:ext>
            </a:extLst>
          </p:cNvPr>
          <p:cNvSpPr txBox="1"/>
          <p:nvPr/>
        </p:nvSpPr>
        <p:spPr>
          <a:xfrm>
            <a:off x="3446085" y="1012667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/>
              <a:t>Stay connected!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98D90-21EE-6001-8D6B-3501EDFABE9C}"/>
              </a:ext>
            </a:extLst>
          </p:cNvPr>
          <p:cNvSpPr txBox="1"/>
          <p:nvPr/>
        </p:nvSpPr>
        <p:spPr>
          <a:xfrm>
            <a:off x="1935331" y="1891070"/>
            <a:ext cx="93393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Rough reporting timelines</a:t>
            </a:r>
          </a:p>
          <a:p>
            <a:endParaRPr lang="en-CA" sz="2800" dirty="0"/>
          </a:p>
          <a:p>
            <a:r>
              <a:rPr lang="en-CA" sz="2800" b="1" dirty="0"/>
              <a:t>October</a:t>
            </a:r>
            <a:r>
              <a:rPr lang="en-CA" sz="2800" dirty="0"/>
              <a:t> – Semester 1 interim report</a:t>
            </a:r>
          </a:p>
          <a:p>
            <a:r>
              <a:rPr lang="en-CA" sz="2800" b="1" dirty="0"/>
              <a:t>November (3</a:t>
            </a:r>
            <a:r>
              <a:rPr lang="en-CA" sz="2800" b="1" baseline="30000" dirty="0"/>
              <a:t>rd</a:t>
            </a:r>
            <a:r>
              <a:rPr lang="en-CA" sz="2800" b="1" dirty="0"/>
              <a:t> week) </a:t>
            </a:r>
            <a:r>
              <a:rPr lang="en-CA" sz="2800" dirty="0"/>
              <a:t>– Term 1 report (Semester 1 Midterms)</a:t>
            </a:r>
          </a:p>
          <a:p>
            <a:r>
              <a:rPr lang="en-CA" sz="2800" b="1" dirty="0"/>
              <a:t>February (2</a:t>
            </a:r>
            <a:r>
              <a:rPr lang="en-CA" sz="2800" b="1" baseline="30000" dirty="0"/>
              <a:t>nd</a:t>
            </a:r>
            <a:r>
              <a:rPr lang="en-CA" sz="2800" b="1" dirty="0"/>
              <a:t> week) </a:t>
            </a:r>
            <a:r>
              <a:rPr lang="en-CA" sz="2800" dirty="0"/>
              <a:t>– Term 2 report (Semester 1 Final grades)</a:t>
            </a:r>
          </a:p>
          <a:p>
            <a:r>
              <a:rPr lang="en-CA" sz="2800" b="1" dirty="0"/>
              <a:t>March (1</a:t>
            </a:r>
            <a:r>
              <a:rPr lang="en-CA" sz="2800" b="1" baseline="30000" dirty="0"/>
              <a:t>st</a:t>
            </a:r>
            <a:r>
              <a:rPr lang="en-CA" sz="2800" b="1" dirty="0"/>
              <a:t>  week) </a:t>
            </a:r>
            <a:r>
              <a:rPr lang="en-CA" sz="2800" dirty="0"/>
              <a:t>– Semester 2 interim report</a:t>
            </a:r>
          </a:p>
          <a:p>
            <a:r>
              <a:rPr lang="en-CA" sz="2800" b="1" dirty="0"/>
              <a:t>May (1</a:t>
            </a:r>
            <a:r>
              <a:rPr lang="en-CA" sz="2800" b="1" baseline="30000" dirty="0"/>
              <a:t>st</a:t>
            </a:r>
            <a:r>
              <a:rPr lang="en-CA" sz="2800" b="1" dirty="0"/>
              <a:t> week) </a:t>
            </a:r>
            <a:r>
              <a:rPr lang="en-CA" sz="2800" dirty="0"/>
              <a:t>– Term 3 report (Semester 2 Midterms)</a:t>
            </a:r>
          </a:p>
          <a:p>
            <a:r>
              <a:rPr lang="en-CA" sz="2800" b="1" dirty="0"/>
              <a:t>June (last day)</a:t>
            </a:r>
            <a:r>
              <a:rPr lang="en-CA" sz="2800" dirty="0"/>
              <a:t> – Term 4 report (Semester 2 Final Grades)</a:t>
            </a:r>
          </a:p>
        </p:txBody>
      </p:sp>
    </p:spTree>
    <p:extLst>
      <p:ext uri="{BB962C8B-B14F-4D97-AF65-F5344CB8AC3E}">
        <p14:creationId xmlns:p14="http://schemas.microsoft.com/office/powerpoint/2010/main" val="3742011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AB0A2F-DC94-4E16-BDCA-0B652D96EE05}"/>
              </a:ext>
            </a:extLst>
          </p:cNvPr>
          <p:cNvSpPr txBox="1"/>
          <p:nvPr/>
        </p:nvSpPr>
        <p:spPr>
          <a:xfrm>
            <a:off x="2234046" y="896868"/>
            <a:ext cx="956691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Available on our website, in full.</a:t>
            </a:r>
          </a:p>
          <a:p>
            <a:endParaRPr lang="en-CA" sz="1600" dirty="0"/>
          </a:p>
          <a:p>
            <a:r>
              <a:rPr lang="en-CA" sz="2400" b="1" u="sng" dirty="0"/>
              <a:t>Some frequently asked highlights</a:t>
            </a:r>
            <a:r>
              <a:rPr lang="en-CA" sz="2400" dirty="0"/>
              <a:t>:</a:t>
            </a:r>
          </a:p>
          <a:p>
            <a:r>
              <a:rPr lang="en-CA" sz="2400" dirty="0"/>
              <a:t>	Cell phones (technology) are expected to be put away during 	instructional time</a:t>
            </a:r>
          </a:p>
          <a:p>
            <a:endParaRPr lang="en-CA" sz="2400" dirty="0"/>
          </a:p>
          <a:p>
            <a:r>
              <a:rPr lang="en-CA" sz="2400" dirty="0"/>
              <a:t>	Students are expected to follow the direction of adults</a:t>
            </a:r>
          </a:p>
          <a:p>
            <a:endParaRPr lang="en-CA" sz="2400" dirty="0"/>
          </a:p>
          <a:p>
            <a:r>
              <a:rPr lang="en-CA" sz="2400" dirty="0"/>
              <a:t>	Be kind</a:t>
            </a:r>
          </a:p>
          <a:p>
            <a:endParaRPr lang="en-CA" sz="2400" dirty="0"/>
          </a:p>
          <a:p>
            <a:r>
              <a:rPr lang="en-CA" sz="2400" dirty="0"/>
              <a:t>	All students are entitled to a safe education</a:t>
            </a:r>
          </a:p>
          <a:p>
            <a:endParaRPr lang="en-CA" sz="2400" dirty="0"/>
          </a:p>
          <a:p>
            <a:r>
              <a:rPr lang="en-CA" sz="2400" dirty="0"/>
              <a:t>	Students are expected to </a:t>
            </a:r>
            <a:r>
              <a:rPr lang="en-CA" sz="2400" b="1" i="1" dirty="0"/>
              <a:t>attend regularly, on time and remain in 	class </a:t>
            </a:r>
            <a:r>
              <a:rPr lang="en-CA" sz="2400" dirty="0"/>
              <a:t>… there is always something to do!</a:t>
            </a:r>
            <a:endParaRPr lang="en-CA" sz="2800" dirty="0"/>
          </a:p>
          <a:p>
            <a:endParaRPr lang="en-CA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E621D8-939D-4143-AE7A-F7269BEC6EC9}"/>
              </a:ext>
            </a:extLst>
          </p:cNvPr>
          <p:cNvSpPr txBox="1"/>
          <p:nvPr/>
        </p:nvSpPr>
        <p:spPr>
          <a:xfrm>
            <a:off x="3487702" y="251958"/>
            <a:ext cx="6831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Code of Conduct</a:t>
            </a:r>
            <a:endParaRPr lang="en-CA" sz="5400" dirty="0"/>
          </a:p>
        </p:txBody>
      </p:sp>
      <p:pic>
        <p:nvPicPr>
          <p:cNvPr id="7" name="Picture 4" descr="Image result for no cell phones clipart">
            <a:extLst>
              <a:ext uri="{FF2B5EF4-FFF2-40B4-BE49-F238E27FC236}">
                <a16:creationId xmlns:a16="http://schemas.microsoft.com/office/drawing/2014/main" id="{99602765-B8B7-4516-9BDA-E8F3D6485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51" y="1944284"/>
            <a:ext cx="854875" cy="64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B18D990D-C153-0D1B-0328-32AE998E97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89"/>
          <a:stretch/>
        </p:blipFill>
        <p:spPr bwMode="auto">
          <a:xfrm>
            <a:off x="1923289" y="4265867"/>
            <a:ext cx="809645" cy="85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Document with pen icon. Notepad symbol. Vector pencil pictogram. Contract  line icon. List, file, notebook, report 5004109 Vector Art at Vecteezy">
            <a:extLst>
              <a:ext uri="{FF2B5EF4-FFF2-40B4-BE49-F238E27FC236}">
                <a16:creationId xmlns:a16="http://schemas.microsoft.com/office/drawing/2014/main" id="{1CAEF00D-0E9F-D206-43A9-B3437CC99D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2" t="15161" r="3936" b="15161"/>
          <a:stretch/>
        </p:blipFill>
        <p:spPr bwMode="auto">
          <a:xfrm>
            <a:off x="2237372" y="5344063"/>
            <a:ext cx="541984" cy="51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Speech Balloon Outline With Exclamation Mark Comments - Exclamation Mark  Flat Icon Clipart - Full Size Clipart (#1300409) - PinClipart">
            <a:extLst>
              <a:ext uri="{FF2B5EF4-FFF2-40B4-BE49-F238E27FC236}">
                <a16:creationId xmlns:a16="http://schemas.microsoft.com/office/drawing/2014/main" id="{B1EDF21B-F4CD-CF83-1FC0-FA5D5AD5F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042" y="2900257"/>
            <a:ext cx="622892" cy="63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eart Progress Pride Flag LGBTQ POC Transgender Flag Vibrant | Etsy Canada">
            <a:extLst>
              <a:ext uri="{FF2B5EF4-FFF2-40B4-BE49-F238E27FC236}">
                <a16:creationId xmlns:a16="http://schemas.microsoft.com/office/drawing/2014/main" id="{B31C1098-C075-9176-DD96-2261D2B24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048" y="3610808"/>
            <a:ext cx="707886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B48DD89-B9DB-8D4C-3FED-BC03C90DA0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8912" y="141745"/>
            <a:ext cx="1482010" cy="140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68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0B7BCFA-DAB4-4B9A-9B7F-215EF3861EE6}"/>
              </a:ext>
            </a:extLst>
          </p:cNvPr>
          <p:cNvSpPr txBox="1">
            <a:spLocks/>
          </p:cNvSpPr>
          <p:nvPr/>
        </p:nvSpPr>
        <p:spPr>
          <a:xfrm>
            <a:off x="1961385" y="1543235"/>
            <a:ext cx="7632848" cy="3992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Font typeface="Arial"/>
              <a:buNone/>
            </a:pPr>
            <a:r>
              <a:rPr lang="en-US" dirty="0"/>
              <a:t>Your child will be supported in an inclusive setting by a collaborative </a:t>
            </a:r>
            <a:r>
              <a:rPr lang="en-US" b="1" dirty="0"/>
              <a:t>team</a:t>
            </a:r>
            <a:r>
              <a:rPr lang="en-US" dirty="0"/>
              <a:t> of: </a:t>
            </a:r>
          </a:p>
          <a:p>
            <a:pPr marL="82296" indent="0">
              <a:buFont typeface="Arial"/>
              <a:buNone/>
            </a:pPr>
            <a:endParaRPr lang="en-US" sz="500" dirty="0"/>
          </a:p>
          <a:p>
            <a:pPr marL="82296" indent="0">
              <a:buFont typeface="Arial"/>
              <a:buNone/>
            </a:pPr>
            <a:endParaRPr lang="en-US" sz="1000" dirty="0"/>
          </a:p>
          <a:p>
            <a:r>
              <a:rPr lang="en-US" sz="2800" dirty="0"/>
              <a:t>compassionate, </a:t>
            </a:r>
          </a:p>
          <a:p>
            <a:r>
              <a:rPr lang="en-US" sz="2800" dirty="0"/>
              <a:t>hard working, and </a:t>
            </a:r>
          </a:p>
          <a:p>
            <a:r>
              <a:rPr lang="en-US" sz="2800" dirty="0"/>
              <a:t>mindful educators.</a:t>
            </a:r>
            <a:endParaRPr lang="en-CA" sz="2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878E206-024A-21DE-812B-D7633744B887}"/>
              </a:ext>
            </a:extLst>
          </p:cNvPr>
          <p:cNvSpPr txBox="1">
            <a:spLocks/>
          </p:cNvSpPr>
          <p:nvPr/>
        </p:nvSpPr>
        <p:spPr>
          <a:xfrm>
            <a:off x="1364633" y="389060"/>
            <a:ext cx="894234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i="1" dirty="0"/>
              <a:t>A Safe and Inclusive Place to Learn!</a:t>
            </a:r>
            <a:endParaRPr lang="en-CA" sz="5400" i="1" dirty="0"/>
          </a:p>
        </p:txBody>
      </p:sp>
      <p:pic>
        <p:nvPicPr>
          <p:cNvPr id="4102" name="Picture 6" descr="The Progress Pride Flag Is Getting an Intersex-Inclusive Makeover | them.">
            <a:extLst>
              <a:ext uri="{FF2B5EF4-FFF2-40B4-BE49-F238E27FC236}">
                <a16:creationId xmlns:a16="http://schemas.microsoft.com/office/drawing/2014/main" id="{1DC320B7-144F-A376-9ACA-5B821314B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644" y="2613965"/>
            <a:ext cx="5273040" cy="351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CBAF0195-A6BB-2974-333F-0527BAD9C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8912" y="141745"/>
            <a:ext cx="1482010" cy="140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97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255A8BF-8086-4017-B2D2-2F7D8E3D2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539" y="291071"/>
            <a:ext cx="6835134" cy="78945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CA" sz="5400" dirty="0"/>
              <a:t>Counselling Centre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72355DE-E6AD-D843-7018-2FBBEC9221D1}"/>
              </a:ext>
            </a:extLst>
          </p:cNvPr>
          <p:cNvSpPr txBox="1">
            <a:spLocks/>
          </p:cNvSpPr>
          <p:nvPr/>
        </p:nvSpPr>
        <p:spPr>
          <a:xfrm>
            <a:off x="2123118" y="1805806"/>
            <a:ext cx="9479995" cy="4580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000" dirty="0"/>
              <a:t>Confidential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000" dirty="0"/>
              <a:t>Referrals can be made by student, parent, outside community agencies, teachers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000" dirty="0"/>
              <a:t>Support students with personal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000" dirty="0"/>
              <a:t>Education and support with mental health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000" dirty="0"/>
              <a:t>Liaising with community agencies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000" dirty="0"/>
              <a:t>Encouragement to set personal and life goals and obtain the skills necessary to achieve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000" dirty="0"/>
              <a:t>Scheduling and academic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2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FBF92D30-5310-0B63-4FBD-67C5A26DE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912" y="141745"/>
            <a:ext cx="1482010" cy="140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85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C4A2481-FF89-4846-8E89-7D09E379C82A}"/>
              </a:ext>
            </a:extLst>
          </p:cNvPr>
          <p:cNvSpPr/>
          <p:nvPr/>
        </p:nvSpPr>
        <p:spPr>
          <a:xfrm>
            <a:off x="1817404" y="1265786"/>
            <a:ext cx="914651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2800" b="0" i="0" dirty="0">
                <a:solidFill>
                  <a:srgbClr val="000000"/>
                </a:solidFill>
                <a:effectLst/>
              </a:rPr>
              <a:t>Re-teaching of difficult concepts </a:t>
            </a:r>
          </a:p>
          <a:p>
            <a:pPr marL="342900" indent="-342900" algn="l"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2800" b="0" i="0" dirty="0">
                <a:solidFill>
                  <a:srgbClr val="000000"/>
                </a:solidFill>
                <a:effectLst/>
              </a:rPr>
              <a:t>adaptation or modification of assignments </a:t>
            </a:r>
          </a:p>
          <a:p>
            <a:pPr marL="342900" indent="-342900" algn="l"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2800" b="0" i="0" dirty="0">
                <a:solidFill>
                  <a:srgbClr val="000000"/>
                </a:solidFill>
                <a:effectLst/>
              </a:rPr>
              <a:t>Support with organizing and editing written work </a:t>
            </a:r>
          </a:p>
          <a:p>
            <a:pPr marL="342900" indent="-342900" algn="l"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2800" b="0" i="0" dirty="0">
                <a:solidFill>
                  <a:srgbClr val="000000"/>
                </a:solidFill>
                <a:effectLst/>
              </a:rPr>
              <a:t>Remedial instruction and practice to develop basic skills </a:t>
            </a:r>
          </a:p>
          <a:p>
            <a:pPr marL="342900" indent="-342900" algn="l"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2800" b="0" i="0" dirty="0">
                <a:solidFill>
                  <a:srgbClr val="000000"/>
                </a:solidFill>
                <a:effectLst/>
              </a:rPr>
              <a:t>Reading/scribing for quizzes and tests </a:t>
            </a:r>
          </a:p>
          <a:p>
            <a:pPr marL="342900" indent="-342900" algn="l"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2800" b="0" i="0" dirty="0">
                <a:solidFill>
                  <a:srgbClr val="000000"/>
                </a:solidFill>
                <a:effectLst/>
              </a:rPr>
              <a:t>Support in developing self-regulation and management skills </a:t>
            </a:r>
          </a:p>
          <a:p>
            <a:pPr marL="342900" indent="-342900" algn="l"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2800" b="0" i="0" dirty="0">
                <a:solidFill>
                  <a:srgbClr val="000000"/>
                </a:solidFill>
                <a:effectLst/>
              </a:rPr>
              <a:t>Enrolling Learning Resource blocks or drop-in as needed</a:t>
            </a:r>
          </a:p>
          <a:p>
            <a:pPr marL="342900" indent="-342900" algn="l"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CA" sz="2800" b="0" i="0" dirty="0">
                <a:solidFill>
                  <a:srgbClr val="000000"/>
                </a:solidFill>
                <a:effectLst/>
              </a:rPr>
              <a:t>CEA's work as a closely connected team with the Learning Resource Teachers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255A8BF-8086-4017-B2D2-2F7D8E3D2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265" y="245509"/>
            <a:ext cx="6835134" cy="78945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CA" sz="5400" dirty="0"/>
              <a:t>Learning Resource</a:t>
            </a:r>
          </a:p>
        </p:txBody>
      </p:sp>
      <p:pic>
        <p:nvPicPr>
          <p:cNvPr id="2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171EF7F2-8406-3BCC-E9B5-90862EC76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912" y="141745"/>
            <a:ext cx="1482010" cy="140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58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6932</TotalTime>
  <Words>1427</Words>
  <Application>Microsoft Office PowerPoint</Application>
  <PresentationFormat>Widescreen</PresentationFormat>
  <Paragraphs>225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Corbel</vt:lpstr>
      <vt:lpstr>Times New Roman</vt:lpstr>
      <vt:lpstr>Wingdings</vt:lpstr>
      <vt:lpstr>Parallax</vt:lpstr>
      <vt:lpstr>Welcome to PVSS!  Grade 8 Parent Night March 2025</vt:lpstr>
      <vt:lpstr>Welcome to the traditional unceded lands of the Secwepemc and Sylix people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Counselling Centre</vt:lpstr>
      <vt:lpstr>Learning Resource</vt:lpstr>
      <vt:lpstr>Indigenous Education Department</vt:lpstr>
      <vt:lpstr>SPARK Program</vt:lpstr>
      <vt:lpstr>PowerPoint Presentation</vt:lpstr>
      <vt:lpstr>PowerPoint Presentation</vt:lpstr>
      <vt:lpstr>PowerPoint Presentation</vt:lpstr>
      <vt:lpstr>Physical and Health Education 9</vt:lpstr>
      <vt:lpstr>Electives</vt:lpstr>
      <vt:lpstr>French 9</vt:lpstr>
      <vt:lpstr>Hockey Academy</vt:lpstr>
      <vt:lpstr>Outside the timetable classes (OTT)</vt:lpstr>
      <vt:lpstr>PowerPoint Presentation</vt:lpstr>
      <vt:lpstr>Timetable Changes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Encourage your kids to Get Involved!</vt:lpstr>
      <vt:lpstr>Get Involved!!!</vt:lpstr>
      <vt:lpstr>PowerPoint Presentation</vt:lpstr>
    </vt:vector>
  </TitlesOfParts>
  <Company>School District No. 83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 to PVSS 2022-2023</dc:title>
  <dc:creator>Steven Drapala</dc:creator>
  <cp:lastModifiedBy>Steven Drapala</cp:lastModifiedBy>
  <cp:revision>5</cp:revision>
  <dcterms:created xsi:type="dcterms:W3CDTF">2022-08-30T05:40:27Z</dcterms:created>
  <dcterms:modified xsi:type="dcterms:W3CDTF">2025-02-23T21:35:46Z</dcterms:modified>
</cp:coreProperties>
</file>